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25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61" r:id="rId3"/>
  </p:sldMasterIdLst>
  <p:notesMasterIdLst>
    <p:notesMasterId r:id="rId42"/>
  </p:notesMasterIdLst>
  <p:handoutMasterIdLst>
    <p:handoutMasterId r:id="rId43"/>
  </p:handoutMasterIdLst>
  <p:sldIdLst>
    <p:sldId id="307" r:id="rId4"/>
    <p:sldId id="308" r:id="rId5"/>
    <p:sldId id="309" r:id="rId6"/>
    <p:sldId id="328" r:id="rId7"/>
    <p:sldId id="327" r:id="rId8"/>
    <p:sldId id="311" r:id="rId9"/>
    <p:sldId id="312" r:id="rId10"/>
    <p:sldId id="313" r:id="rId11"/>
    <p:sldId id="314" r:id="rId12"/>
    <p:sldId id="315" r:id="rId13"/>
    <p:sldId id="330" r:id="rId14"/>
    <p:sldId id="316" r:id="rId15"/>
    <p:sldId id="317" r:id="rId16"/>
    <p:sldId id="318" r:id="rId17"/>
    <p:sldId id="320" r:id="rId18"/>
    <p:sldId id="319" r:id="rId19"/>
    <p:sldId id="321" r:id="rId20"/>
    <p:sldId id="322" r:id="rId21"/>
    <p:sldId id="331" r:id="rId22"/>
    <p:sldId id="323" r:id="rId23"/>
    <p:sldId id="325" r:id="rId24"/>
    <p:sldId id="324" r:id="rId25"/>
    <p:sldId id="332" r:id="rId26"/>
    <p:sldId id="326" r:id="rId27"/>
    <p:sldId id="333" r:id="rId28"/>
    <p:sldId id="329" r:id="rId29"/>
    <p:sldId id="334" r:id="rId30"/>
    <p:sldId id="335" r:id="rId31"/>
    <p:sldId id="336" r:id="rId32"/>
    <p:sldId id="299" r:id="rId33"/>
    <p:sldId id="298" r:id="rId34"/>
    <p:sldId id="297" r:id="rId35"/>
    <p:sldId id="296" r:id="rId36"/>
    <p:sldId id="337" r:id="rId37"/>
    <p:sldId id="339" r:id="rId38"/>
    <p:sldId id="300" r:id="rId39"/>
    <p:sldId id="340" r:id="rId40"/>
    <p:sldId id="341" r:id="rId41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5889E38-81BB-4A2D-A51C-52FEDC2497B1}">
          <p14:sldIdLst>
            <p14:sldId id="307"/>
            <p14:sldId id="308"/>
            <p14:sldId id="309"/>
            <p14:sldId id="328"/>
            <p14:sldId id="327"/>
            <p14:sldId id="311"/>
            <p14:sldId id="312"/>
            <p14:sldId id="313"/>
            <p14:sldId id="314"/>
            <p14:sldId id="315"/>
            <p14:sldId id="330"/>
            <p14:sldId id="316"/>
            <p14:sldId id="317"/>
            <p14:sldId id="318"/>
            <p14:sldId id="320"/>
            <p14:sldId id="319"/>
            <p14:sldId id="321"/>
            <p14:sldId id="322"/>
            <p14:sldId id="331"/>
            <p14:sldId id="323"/>
            <p14:sldId id="325"/>
            <p14:sldId id="324"/>
            <p14:sldId id="332"/>
            <p14:sldId id="326"/>
            <p14:sldId id="333"/>
            <p14:sldId id="329"/>
            <p14:sldId id="334"/>
            <p14:sldId id="335"/>
            <p14:sldId id="336"/>
            <p14:sldId id="299"/>
            <p14:sldId id="298"/>
            <p14:sldId id="297"/>
            <p14:sldId id="296"/>
            <p14:sldId id="337"/>
            <p14:sldId id="339"/>
            <p14:sldId id="300"/>
            <p14:sldId id="340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D9D9D9"/>
    <a:srgbClr val="F5F5F5"/>
    <a:srgbClr val="E9E9E9"/>
    <a:srgbClr val="A6A6A6"/>
    <a:srgbClr val="FFD966"/>
    <a:srgbClr val="287FB8"/>
    <a:srgbClr val="F2F2F2"/>
    <a:srgbClr val="035FA7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5455" autoAdjust="0"/>
  </p:normalViewPr>
  <p:slideViewPr>
    <p:cSldViewPr snapToGrid="0">
      <p:cViewPr varScale="1">
        <p:scale>
          <a:sx n="86" d="100"/>
          <a:sy n="86" d="100"/>
        </p:scale>
        <p:origin x="50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08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png"/><Relationship Id="rId1" Type="http://schemas.openxmlformats.org/officeDocument/2006/relationships/image" Target="../media/image142.jpeg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png"/><Relationship Id="rId1" Type="http://schemas.openxmlformats.org/officeDocument/2006/relationships/image" Target="../media/image142.jpeg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12D59-E42A-4131-A0B4-B86A6FF390BC}" type="doc">
      <dgm:prSet loTypeId="urn:microsoft.com/office/officeart/2005/8/layout/vList4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zh-CN" altLang="en-US"/>
        </a:p>
      </dgm:t>
    </dgm:pt>
    <dgm:pt modelId="{163CCDC0-0B5B-4BA7-8C67-4AC18146521C}">
      <dgm:prSet phldrT="[文本]" custT="1"/>
      <dgm:spPr/>
      <dgm:t>
        <a:bodyPr/>
        <a:lstStyle/>
        <a:p>
          <a:r>
            <a:rPr lang="zh-CN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品牌形象支持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8060A8D-8281-4C36-B1A3-D6B0FF7F091A}" type="parTrans" cxnId="{8C2F583D-595D-491F-8227-C760BC9F023B}">
      <dgm:prSet/>
      <dgm:spPr/>
      <dgm:t>
        <a:bodyPr/>
        <a:lstStyle/>
        <a:p>
          <a:endParaRPr lang="zh-CN" altLang="en-US"/>
        </a:p>
      </dgm:t>
    </dgm:pt>
    <dgm:pt modelId="{849A617A-A5EF-41B3-BEC7-97CD858AA679}" type="sibTrans" cxnId="{8C2F583D-595D-491F-8227-C760BC9F023B}">
      <dgm:prSet/>
      <dgm:spPr/>
      <dgm:t>
        <a:bodyPr/>
        <a:lstStyle/>
        <a:p>
          <a:endParaRPr lang="zh-CN" altLang="en-US"/>
        </a:p>
      </dgm:t>
    </dgm:pt>
    <dgm:pt modelId="{92FEF0FB-3DCA-4E24-8F7B-E25431A02752}">
      <dgm:prSet phldrT="[文本]" custT="1"/>
      <dgm:spPr/>
      <dgm:t>
        <a:bodyPr/>
        <a:lstStyle/>
        <a:p>
          <a:r>
            <a:rPr lang="zh-CN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经营管理支持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56D391-C3B6-49A9-BD17-EF43ADFBCF76}" type="parTrans" cxnId="{8A23B736-E446-46BB-B975-CAFF17413833}">
      <dgm:prSet/>
      <dgm:spPr/>
      <dgm:t>
        <a:bodyPr/>
        <a:lstStyle/>
        <a:p>
          <a:endParaRPr lang="zh-CN" altLang="en-US"/>
        </a:p>
      </dgm:t>
    </dgm:pt>
    <dgm:pt modelId="{A0E1C8D6-6067-47F7-A145-DC242ADB0F72}" type="sibTrans" cxnId="{8A23B736-E446-46BB-B975-CAFF17413833}">
      <dgm:prSet/>
      <dgm:spPr/>
      <dgm:t>
        <a:bodyPr/>
        <a:lstStyle/>
        <a:p>
          <a:endParaRPr lang="zh-CN" altLang="en-US"/>
        </a:p>
      </dgm:t>
    </dgm:pt>
    <dgm:pt modelId="{A5551BFC-9866-4D60-ADF6-14A8E8E8F2B2}">
      <dgm:prSet phldrT="[文本]" custT="1"/>
      <dgm:spPr/>
      <dgm:t>
        <a:bodyPr/>
        <a:lstStyle/>
        <a:p>
          <a:r>
            <a:rPr lang="zh-CN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配件产品支持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3B37C0A-7BF3-449A-9ABE-8677CC451E97}" type="parTrans" cxnId="{2B94E25F-D4A3-4032-ADB4-1CC6B91BE826}">
      <dgm:prSet/>
      <dgm:spPr/>
      <dgm:t>
        <a:bodyPr/>
        <a:lstStyle/>
        <a:p>
          <a:endParaRPr lang="zh-CN" altLang="en-US"/>
        </a:p>
      </dgm:t>
    </dgm:pt>
    <dgm:pt modelId="{AD2C17EC-4F5B-4F21-9D0C-04589A7BD53D}" type="sibTrans" cxnId="{2B94E25F-D4A3-4032-ADB4-1CC6B91BE826}">
      <dgm:prSet/>
      <dgm:spPr/>
      <dgm:t>
        <a:bodyPr/>
        <a:lstStyle/>
        <a:p>
          <a:endParaRPr lang="zh-CN" altLang="en-US"/>
        </a:p>
      </dgm:t>
    </dgm:pt>
    <dgm:pt modelId="{A0DB9D1A-63D4-4F11-8CBC-9A912EC8FC30}">
      <dgm:prSet phldrT="[文本]" custT="1"/>
      <dgm:spPr/>
      <dgm:t>
        <a:bodyPr/>
        <a:lstStyle/>
        <a:p>
          <a:r>
            <a:rPr lang="zh-CN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专业技术支持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B34C109-435A-4F80-808A-4561AF50262B}" type="parTrans" cxnId="{F4BF0A92-86EE-410D-B5BC-A8B23B4DBCE6}">
      <dgm:prSet/>
      <dgm:spPr/>
      <dgm:t>
        <a:bodyPr/>
        <a:lstStyle/>
        <a:p>
          <a:endParaRPr lang="zh-CN" altLang="en-US"/>
        </a:p>
      </dgm:t>
    </dgm:pt>
    <dgm:pt modelId="{98E54D95-0852-4132-999F-EE454E8BF260}" type="sibTrans" cxnId="{F4BF0A92-86EE-410D-B5BC-A8B23B4DBCE6}">
      <dgm:prSet/>
      <dgm:spPr/>
      <dgm:t>
        <a:bodyPr/>
        <a:lstStyle/>
        <a:p>
          <a:endParaRPr lang="zh-CN" altLang="en-US"/>
        </a:p>
      </dgm:t>
    </dgm:pt>
    <dgm:pt modelId="{E207A416-5C2E-4028-9133-77EE18C33447}">
      <dgm:prSet phldrT="[文本]" custT="1"/>
      <dgm:spPr/>
      <dgm:t>
        <a:bodyPr/>
        <a:lstStyle/>
        <a:p>
          <a:r>
            <a:rPr lang="zh-CN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广告宣传支持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6961BB3-7E53-4317-99E5-06EDDE912057}" type="parTrans" cxnId="{C9047256-465B-4CEB-9CA7-B9B5ECD72F18}">
      <dgm:prSet/>
      <dgm:spPr/>
      <dgm:t>
        <a:bodyPr/>
        <a:lstStyle/>
        <a:p>
          <a:endParaRPr lang="zh-CN" altLang="en-US"/>
        </a:p>
      </dgm:t>
    </dgm:pt>
    <dgm:pt modelId="{5C26ADED-C0FC-4B18-8FF2-5A80647053BB}" type="sibTrans" cxnId="{C9047256-465B-4CEB-9CA7-B9B5ECD72F18}">
      <dgm:prSet/>
      <dgm:spPr/>
      <dgm:t>
        <a:bodyPr/>
        <a:lstStyle/>
        <a:p>
          <a:endParaRPr lang="zh-CN" altLang="en-US"/>
        </a:p>
      </dgm:t>
    </dgm:pt>
    <dgm:pt modelId="{E0062F2D-3B7E-48BC-BBD8-695888CD4EB4}">
      <dgm:prSet phldrT="[文本]" custT="1"/>
      <dgm:spPr/>
      <dgm:t>
        <a:bodyPr/>
        <a:lstStyle/>
        <a:p>
          <a:r>
            <a:rPr lang="zh-CN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售后服务支持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2D10DF3-DD6E-4777-BBE8-2434491B2158}" type="parTrans" cxnId="{C4E4235D-1339-4B3F-9131-9FB358EEBD6B}">
      <dgm:prSet/>
      <dgm:spPr/>
      <dgm:t>
        <a:bodyPr/>
        <a:lstStyle/>
        <a:p>
          <a:endParaRPr lang="zh-CN" altLang="en-US"/>
        </a:p>
      </dgm:t>
    </dgm:pt>
    <dgm:pt modelId="{BD0EB30D-6266-497C-B329-07F5C88AD7AF}" type="sibTrans" cxnId="{C4E4235D-1339-4B3F-9131-9FB358EEBD6B}">
      <dgm:prSet/>
      <dgm:spPr/>
      <dgm:t>
        <a:bodyPr/>
        <a:lstStyle/>
        <a:p>
          <a:endParaRPr lang="zh-CN" altLang="en-US"/>
        </a:p>
      </dgm:t>
    </dgm:pt>
    <dgm:pt modelId="{EF3CB096-37C8-4D57-8B6E-600CEA621C7F}">
      <dgm:prSet phldrT="[文本]" custT="1"/>
      <dgm:spPr/>
      <dgm:t>
        <a:bodyPr/>
        <a:lstStyle/>
        <a:p>
          <a:r>
            <a:rPr lang="zh-CN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市场维护支持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831246-EDBB-4122-AD28-8CF12F7D8CAB}" type="parTrans" cxnId="{181AA9B2-907F-4FFD-B412-53F968A6041A}">
      <dgm:prSet/>
      <dgm:spPr/>
      <dgm:t>
        <a:bodyPr/>
        <a:lstStyle/>
        <a:p>
          <a:endParaRPr lang="zh-CN" altLang="en-US"/>
        </a:p>
      </dgm:t>
    </dgm:pt>
    <dgm:pt modelId="{9E682B45-2A00-414A-B87B-64CCDDB9BF78}" type="sibTrans" cxnId="{181AA9B2-907F-4FFD-B412-53F968A6041A}">
      <dgm:prSet/>
      <dgm:spPr/>
      <dgm:t>
        <a:bodyPr/>
        <a:lstStyle/>
        <a:p>
          <a:endParaRPr lang="zh-CN" altLang="en-US"/>
        </a:p>
      </dgm:t>
    </dgm:pt>
    <dgm:pt modelId="{4B1210D9-B41D-4992-A979-A18AA5A35646}" type="pres">
      <dgm:prSet presAssocID="{F5212D59-E42A-4131-A0B4-B86A6FF390B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F48F775-A673-49AE-8914-D5A90EEBFF2A}" type="pres">
      <dgm:prSet presAssocID="{163CCDC0-0B5B-4BA7-8C67-4AC18146521C}" presName="comp" presStyleCnt="0"/>
      <dgm:spPr/>
    </dgm:pt>
    <dgm:pt modelId="{8B8C431B-408D-49C6-BD70-5FE7E8C73350}" type="pres">
      <dgm:prSet presAssocID="{163CCDC0-0B5B-4BA7-8C67-4AC18146521C}" presName="box" presStyleLbl="node1" presStyleIdx="0" presStyleCnt="7"/>
      <dgm:spPr/>
      <dgm:t>
        <a:bodyPr/>
        <a:lstStyle/>
        <a:p>
          <a:endParaRPr lang="zh-CN" altLang="en-US"/>
        </a:p>
      </dgm:t>
    </dgm:pt>
    <dgm:pt modelId="{B312664C-38F7-41C4-B1B1-F73B9D9CDBDB}" type="pres">
      <dgm:prSet presAssocID="{163CCDC0-0B5B-4BA7-8C67-4AC18146521C}" presName="img" presStyleLbl="fgImgPlac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t>
        <a:bodyPr/>
        <a:lstStyle/>
        <a:p>
          <a:endParaRPr lang="zh-CN" altLang="en-US"/>
        </a:p>
      </dgm:t>
    </dgm:pt>
    <dgm:pt modelId="{E233C170-FEA5-4B87-8087-92BF47D454BD}" type="pres">
      <dgm:prSet presAssocID="{163CCDC0-0B5B-4BA7-8C67-4AC18146521C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F2E0AF-7EB0-4DF9-8E08-4720FAB62073}" type="pres">
      <dgm:prSet presAssocID="{849A617A-A5EF-41B3-BEC7-97CD858AA679}" presName="spacer" presStyleCnt="0"/>
      <dgm:spPr/>
    </dgm:pt>
    <dgm:pt modelId="{12874D2D-2DDE-42BB-B56F-0BD9C87E602B}" type="pres">
      <dgm:prSet presAssocID="{92FEF0FB-3DCA-4E24-8F7B-E25431A02752}" presName="comp" presStyleCnt="0"/>
      <dgm:spPr/>
    </dgm:pt>
    <dgm:pt modelId="{A3136A50-FB4A-49A8-A984-2E9D80124D8D}" type="pres">
      <dgm:prSet presAssocID="{92FEF0FB-3DCA-4E24-8F7B-E25431A02752}" presName="box" presStyleLbl="node1" presStyleIdx="1" presStyleCnt="7"/>
      <dgm:spPr/>
      <dgm:t>
        <a:bodyPr/>
        <a:lstStyle/>
        <a:p>
          <a:endParaRPr lang="zh-CN" altLang="en-US"/>
        </a:p>
      </dgm:t>
    </dgm:pt>
    <dgm:pt modelId="{237DF4A9-D7B5-4DB6-AC35-A4BA02A43A79}" type="pres">
      <dgm:prSet presAssocID="{92FEF0FB-3DCA-4E24-8F7B-E25431A02752}" presName="img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FB3A1967-CD7F-4FE9-AF2A-BF632764A777}" type="pres">
      <dgm:prSet presAssocID="{92FEF0FB-3DCA-4E24-8F7B-E25431A02752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F3FA0D-52F0-4C3C-83AA-FABB199D775E}" type="pres">
      <dgm:prSet presAssocID="{A0E1C8D6-6067-47F7-A145-DC242ADB0F72}" presName="spacer" presStyleCnt="0"/>
      <dgm:spPr/>
    </dgm:pt>
    <dgm:pt modelId="{3F05ED13-C315-4A58-AA06-2B1770431B84}" type="pres">
      <dgm:prSet presAssocID="{A5551BFC-9866-4D60-ADF6-14A8E8E8F2B2}" presName="comp" presStyleCnt="0"/>
      <dgm:spPr/>
    </dgm:pt>
    <dgm:pt modelId="{A1EC681D-6E49-4851-BB80-7E28629EDFE6}" type="pres">
      <dgm:prSet presAssocID="{A5551BFC-9866-4D60-ADF6-14A8E8E8F2B2}" presName="box" presStyleLbl="node1" presStyleIdx="2" presStyleCnt="7"/>
      <dgm:spPr/>
      <dgm:t>
        <a:bodyPr/>
        <a:lstStyle/>
        <a:p>
          <a:endParaRPr lang="zh-CN" altLang="en-US"/>
        </a:p>
      </dgm:t>
    </dgm:pt>
    <dgm:pt modelId="{5546F82B-289F-4388-B102-39F64603694F}" type="pres">
      <dgm:prSet presAssocID="{A5551BFC-9866-4D60-ADF6-14A8E8E8F2B2}" presName="img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8B32193-5609-4AC6-84C9-D9C522D5E294}" type="pres">
      <dgm:prSet presAssocID="{A5551BFC-9866-4D60-ADF6-14A8E8E8F2B2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6C686D-C07B-4E4E-9CC4-51A3EEFEEC8C}" type="pres">
      <dgm:prSet presAssocID="{AD2C17EC-4F5B-4F21-9D0C-04589A7BD53D}" presName="spacer" presStyleCnt="0"/>
      <dgm:spPr/>
    </dgm:pt>
    <dgm:pt modelId="{AC1D8A6B-280B-4976-A92F-34323929489F}" type="pres">
      <dgm:prSet presAssocID="{A0DB9D1A-63D4-4F11-8CBC-9A912EC8FC30}" presName="comp" presStyleCnt="0"/>
      <dgm:spPr/>
    </dgm:pt>
    <dgm:pt modelId="{21327DC7-D8F9-4D53-BD35-8F0B76A990E6}" type="pres">
      <dgm:prSet presAssocID="{A0DB9D1A-63D4-4F11-8CBC-9A912EC8FC30}" presName="box" presStyleLbl="node1" presStyleIdx="3" presStyleCnt="7"/>
      <dgm:spPr/>
      <dgm:t>
        <a:bodyPr/>
        <a:lstStyle/>
        <a:p>
          <a:endParaRPr lang="zh-CN" altLang="en-US"/>
        </a:p>
      </dgm:t>
    </dgm:pt>
    <dgm:pt modelId="{ED5DE319-AA49-4FD8-AE2E-A14B2C271871}" type="pres">
      <dgm:prSet presAssocID="{A0DB9D1A-63D4-4F11-8CBC-9A912EC8FC30}" presName="img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E4973AD0-544A-41AD-B73F-64BC3A5615BB}" type="pres">
      <dgm:prSet presAssocID="{A0DB9D1A-63D4-4F11-8CBC-9A912EC8FC30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99D2F6-29DF-45D6-BCAA-8DB185510FB2}" type="pres">
      <dgm:prSet presAssocID="{98E54D95-0852-4132-999F-EE454E8BF260}" presName="spacer" presStyleCnt="0"/>
      <dgm:spPr/>
    </dgm:pt>
    <dgm:pt modelId="{72A38B85-12C2-4F5C-8871-D12B3A3699EC}" type="pres">
      <dgm:prSet presAssocID="{E207A416-5C2E-4028-9133-77EE18C33447}" presName="comp" presStyleCnt="0"/>
      <dgm:spPr/>
    </dgm:pt>
    <dgm:pt modelId="{CC7D3695-57CD-46DD-AB6D-E3714AAA89D1}" type="pres">
      <dgm:prSet presAssocID="{E207A416-5C2E-4028-9133-77EE18C33447}" presName="box" presStyleLbl="node1" presStyleIdx="4" presStyleCnt="7"/>
      <dgm:spPr/>
      <dgm:t>
        <a:bodyPr/>
        <a:lstStyle/>
        <a:p>
          <a:endParaRPr lang="zh-CN" altLang="en-US"/>
        </a:p>
      </dgm:t>
    </dgm:pt>
    <dgm:pt modelId="{40997545-09FE-4AA2-BCE4-39E8CB360A29}" type="pres">
      <dgm:prSet presAssocID="{E207A416-5C2E-4028-9133-77EE18C33447}" presName="img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74ED4C04-E40E-4374-ABAF-6BD4AD5F373B}" type="pres">
      <dgm:prSet presAssocID="{E207A416-5C2E-4028-9133-77EE18C33447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52DE424-F4A3-4ED0-BEDD-505857E7CF1A}" type="pres">
      <dgm:prSet presAssocID="{5C26ADED-C0FC-4B18-8FF2-5A80647053BB}" presName="spacer" presStyleCnt="0"/>
      <dgm:spPr/>
    </dgm:pt>
    <dgm:pt modelId="{FE25264B-ED20-425F-89A9-2A7721311CBB}" type="pres">
      <dgm:prSet presAssocID="{E0062F2D-3B7E-48BC-BBD8-695888CD4EB4}" presName="comp" presStyleCnt="0"/>
      <dgm:spPr/>
    </dgm:pt>
    <dgm:pt modelId="{70E89FC2-0B4A-40F0-ABB2-5A516A0FD77E}" type="pres">
      <dgm:prSet presAssocID="{E0062F2D-3B7E-48BC-BBD8-695888CD4EB4}" presName="box" presStyleLbl="node1" presStyleIdx="5" presStyleCnt="7"/>
      <dgm:spPr/>
      <dgm:t>
        <a:bodyPr/>
        <a:lstStyle/>
        <a:p>
          <a:endParaRPr lang="zh-CN" altLang="en-US"/>
        </a:p>
      </dgm:t>
    </dgm:pt>
    <dgm:pt modelId="{2EC6793A-D21C-4F40-A941-57E1E30F84EE}" type="pres">
      <dgm:prSet presAssocID="{E0062F2D-3B7E-48BC-BBD8-695888CD4EB4}" presName="img" presStyleLbl="f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6EFDF56B-65F9-4600-9D96-2B2637279947}" type="pres">
      <dgm:prSet presAssocID="{E0062F2D-3B7E-48BC-BBD8-695888CD4EB4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AA594B-E140-4576-A48E-5D31ED5FC039}" type="pres">
      <dgm:prSet presAssocID="{BD0EB30D-6266-497C-B329-07F5C88AD7AF}" presName="spacer" presStyleCnt="0"/>
      <dgm:spPr/>
    </dgm:pt>
    <dgm:pt modelId="{BCE96107-152B-4BB3-88C2-FA3332C653BE}" type="pres">
      <dgm:prSet presAssocID="{EF3CB096-37C8-4D57-8B6E-600CEA621C7F}" presName="comp" presStyleCnt="0"/>
      <dgm:spPr/>
    </dgm:pt>
    <dgm:pt modelId="{E022F956-9218-411D-A806-31E696155D21}" type="pres">
      <dgm:prSet presAssocID="{EF3CB096-37C8-4D57-8B6E-600CEA621C7F}" presName="box" presStyleLbl="node1" presStyleIdx="6" presStyleCnt="7"/>
      <dgm:spPr/>
      <dgm:t>
        <a:bodyPr/>
        <a:lstStyle/>
        <a:p>
          <a:endParaRPr lang="zh-CN" altLang="en-US"/>
        </a:p>
      </dgm:t>
    </dgm:pt>
    <dgm:pt modelId="{6BB0D720-4671-4649-8DAE-789D00F3F037}" type="pres">
      <dgm:prSet presAssocID="{EF3CB096-37C8-4D57-8B6E-600CEA621C7F}" presName="img" presStyleLbl="f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F117ED5D-2D93-4253-A33F-A2BBB93F48F4}" type="pres">
      <dgm:prSet presAssocID="{EF3CB096-37C8-4D57-8B6E-600CEA621C7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E264361-4C39-475B-ADB3-B54F7A89C952}" type="presOf" srcId="{163CCDC0-0B5B-4BA7-8C67-4AC18146521C}" destId="{E233C170-FEA5-4B87-8087-92BF47D454BD}" srcOrd="1" destOrd="0" presId="urn:microsoft.com/office/officeart/2005/8/layout/vList4"/>
    <dgm:cxn modelId="{C9047256-465B-4CEB-9CA7-B9B5ECD72F18}" srcId="{F5212D59-E42A-4131-A0B4-B86A6FF390BC}" destId="{E207A416-5C2E-4028-9133-77EE18C33447}" srcOrd="4" destOrd="0" parTransId="{D6961BB3-7E53-4317-99E5-06EDDE912057}" sibTransId="{5C26ADED-C0FC-4B18-8FF2-5A80647053BB}"/>
    <dgm:cxn modelId="{8A23B736-E446-46BB-B975-CAFF17413833}" srcId="{F5212D59-E42A-4131-A0B4-B86A6FF390BC}" destId="{92FEF0FB-3DCA-4E24-8F7B-E25431A02752}" srcOrd="1" destOrd="0" parTransId="{2256D391-C3B6-49A9-BD17-EF43ADFBCF76}" sibTransId="{A0E1C8D6-6067-47F7-A145-DC242ADB0F72}"/>
    <dgm:cxn modelId="{2B94E25F-D4A3-4032-ADB4-1CC6B91BE826}" srcId="{F5212D59-E42A-4131-A0B4-B86A6FF390BC}" destId="{A5551BFC-9866-4D60-ADF6-14A8E8E8F2B2}" srcOrd="2" destOrd="0" parTransId="{73B37C0A-7BF3-449A-9ABE-8677CC451E97}" sibTransId="{AD2C17EC-4F5B-4F21-9D0C-04589A7BD53D}"/>
    <dgm:cxn modelId="{109BC9C9-5B14-4D1E-B620-16759FD4E37F}" type="presOf" srcId="{F5212D59-E42A-4131-A0B4-B86A6FF390BC}" destId="{4B1210D9-B41D-4992-A979-A18AA5A35646}" srcOrd="0" destOrd="0" presId="urn:microsoft.com/office/officeart/2005/8/layout/vList4"/>
    <dgm:cxn modelId="{93019A41-58D2-4DAF-A3C9-F5DB156316B0}" type="presOf" srcId="{EF3CB096-37C8-4D57-8B6E-600CEA621C7F}" destId="{E022F956-9218-411D-A806-31E696155D21}" srcOrd="0" destOrd="0" presId="urn:microsoft.com/office/officeart/2005/8/layout/vList4"/>
    <dgm:cxn modelId="{D2D79741-CB47-49BF-A376-D23642E123B3}" type="presOf" srcId="{E207A416-5C2E-4028-9133-77EE18C33447}" destId="{CC7D3695-57CD-46DD-AB6D-E3714AAA89D1}" srcOrd="0" destOrd="0" presId="urn:microsoft.com/office/officeart/2005/8/layout/vList4"/>
    <dgm:cxn modelId="{DB9BAD6A-B14B-4534-A41E-61B312EF1472}" type="presOf" srcId="{92FEF0FB-3DCA-4E24-8F7B-E25431A02752}" destId="{FB3A1967-CD7F-4FE9-AF2A-BF632764A777}" srcOrd="1" destOrd="0" presId="urn:microsoft.com/office/officeart/2005/8/layout/vList4"/>
    <dgm:cxn modelId="{181AA9B2-907F-4FFD-B412-53F968A6041A}" srcId="{F5212D59-E42A-4131-A0B4-B86A6FF390BC}" destId="{EF3CB096-37C8-4D57-8B6E-600CEA621C7F}" srcOrd="6" destOrd="0" parTransId="{FB831246-EDBB-4122-AD28-8CF12F7D8CAB}" sibTransId="{9E682B45-2A00-414A-B87B-64CCDDB9BF78}"/>
    <dgm:cxn modelId="{E7E36B1D-29E9-4206-8E44-1FDF1B9E55E7}" type="presOf" srcId="{A5551BFC-9866-4D60-ADF6-14A8E8E8F2B2}" destId="{08B32193-5609-4AC6-84C9-D9C522D5E294}" srcOrd="1" destOrd="0" presId="urn:microsoft.com/office/officeart/2005/8/layout/vList4"/>
    <dgm:cxn modelId="{501228DC-6EBF-4713-84F1-DC8EA7908846}" type="presOf" srcId="{A0DB9D1A-63D4-4F11-8CBC-9A912EC8FC30}" destId="{E4973AD0-544A-41AD-B73F-64BC3A5615BB}" srcOrd="1" destOrd="0" presId="urn:microsoft.com/office/officeart/2005/8/layout/vList4"/>
    <dgm:cxn modelId="{64F6B447-E95D-4B84-BA79-E7D8BC0B015A}" type="presOf" srcId="{163CCDC0-0B5B-4BA7-8C67-4AC18146521C}" destId="{8B8C431B-408D-49C6-BD70-5FE7E8C73350}" srcOrd="0" destOrd="0" presId="urn:microsoft.com/office/officeart/2005/8/layout/vList4"/>
    <dgm:cxn modelId="{994C90DD-B265-44F3-957A-69097396C576}" type="presOf" srcId="{E0062F2D-3B7E-48BC-BBD8-695888CD4EB4}" destId="{6EFDF56B-65F9-4600-9D96-2B2637279947}" srcOrd="1" destOrd="0" presId="urn:microsoft.com/office/officeart/2005/8/layout/vList4"/>
    <dgm:cxn modelId="{582DF180-E6B0-4910-BD6B-F47B103CC6EA}" type="presOf" srcId="{E207A416-5C2E-4028-9133-77EE18C33447}" destId="{74ED4C04-E40E-4374-ABAF-6BD4AD5F373B}" srcOrd="1" destOrd="0" presId="urn:microsoft.com/office/officeart/2005/8/layout/vList4"/>
    <dgm:cxn modelId="{B5B7ACA6-8013-4489-BF8A-D5B74B4C576E}" type="presOf" srcId="{A0DB9D1A-63D4-4F11-8CBC-9A912EC8FC30}" destId="{21327DC7-D8F9-4D53-BD35-8F0B76A990E6}" srcOrd="0" destOrd="0" presId="urn:microsoft.com/office/officeart/2005/8/layout/vList4"/>
    <dgm:cxn modelId="{F5C54EAB-FE73-4DEE-B8CF-2C021D2BA4DE}" type="presOf" srcId="{92FEF0FB-3DCA-4E24-8F7B-E25431A02752}" destId="{A3136A50-FB4A-49A8-A984-2E9D80124D8D}" srcOrd="0" destOrd="0" presId="urn:microsoft.com/office/officeart/2005/8/layout/vList4"/>
    <dgm:cxn modelId="{C4E4235D-1339-4B3F-9131-9FB358EEBD6B}" srcId="{F5212D59-E42A-4131-A0B4-B86A6FF390BC}" destId="{E0062F2D-3B7E-48BC-BBD8-695888CD4EB4}" srcOrd="5" destOrd="0" parTransId="{62D10DF3-DD6E-4777-BBE8-2434491B2158}" sibTransId="{BD0EB30D-6266-497C-B329-07F5C88AD7AF}"/>
    <dgm:cxn modelId="{74AFF3AD-5865-48C5-97C3-2BBE49BFAEFE}" type="presOf" srcId="{EF3CB096-37C8-4D57-8B6E-600CEA621C7F}" destId="{F117ED5D-2D93-4253-A33F-A2BBB93F48F4}" srcOrd="1" destOrd="0" presId="urn:microsoft.com/office/officeart/2005/8/layout/vList4"/>
    <dgm:cxn modelId="{D6943DDA-BB68-4C83-B977-22B976FC9F9D}" type="presOf" srcId="{A5551BFC-9866-4D60-ADF6-14A8E8E8F2B2}" destId="{A1EC681D-6E49-4851-BB80-7E28629EDFE6}" srcOrd="0" destOrd="0" presId="urn:microsoft.com/office/officeart/2005/8/layout/vList4"/>
    <dgm:cxn modelId="{F4BF0A92-86EE-410D-B5BC-A8B23B4DBCE6}" srcId="{F5212D59-E42A-4131-A0B4-B86A6FF390BC}" destId="{A0DB9D1A-63D4-4F11-8CBC-9A912EC8FC30}" srcOrd="3" destOrd="0" parTransId="{BB34C109-435A-4F80-808A-4561AF50262B}" sibTransId="{98E54D95-0852-4132-999F-EE454E8BF260}"/>
    <dgm:cxn modelId="{DFD8142A-D992-4231-B31E-81FF5637850D}" type="presOf" srcId="{E0062F2D-3B7E-48BC-BBD8-695888CD4EB4}" destId="{70E89FC2-0B4A-40F0-ABB2-5A516A0FD77E}" srcOrd="0" destOrd="0" presId="urn:microsoft.com/office/officeart/2005/8/layout/vList4"/>
    <dgm:cxn modelId="{8C2F583D-595D-491F-8227-C760BC9F023B}" srcId="{F5212D59-E42A-4131-A0B4-B86A6FF390BC}" destId="{163CCDC0-0B5B-4BA7-8C67-4AC18146521C}" srcOrd="0" destOrd="0" parTransId="{78060A8D-8281-4C36-B1A3-D6B0FF7F091A}" sibTransId="{849A617A-A5EF-41B3-BEC7-97CD858AA679}"/>
    <dgm:cxn modelId="{4BCF0D83-845E-471D-AF48-612D658C2EA1}" type="presParOf" srcId="{4B1210D9-B41D-4992-A979-A18AA5A35646}" destId="{FF48F775-A673-49AE-8914-D5A90EEBFF2A}" srcOrd="0" destOrd="0" presId="urn:microsoft.com/office/officeart/2005/8/layout/vList4"/>
    <dgm:cxn modelId="{6ED37B56-5438-4EE7-A935-74F73B47D6C7}" type="presParOf" srcId="{FF48F775-A673-49AE-8914-D5A90EEBFF2A}" destId="{8B8C431B-408D-49C6-BD70-5FE7E8C73350}" srcOrd="0" destOrd="0" presId="urn:microsoft.com/office/officeart/2005/8/layout/vList4"/>
    <dgm:cxn modelId="{5E133C1B-2EBF-4033-A56C-B251F3028A93}" type="presParOf" srcId="{FF48F775-A673-49AE-8914-D5A90EEBFF2A}" destId="{B312664C-38F7-41C4-B1B1-F73B9D9CDBDB}" srcOrd="1" destOrd="0" presId="urn:microsoft.com/office/officeart/2005/8/layout/vList4"/>
    <dgm:cxn modelId="{852AB420-EB1F-4E5F-914B-DA80EDE884D5}" type="presParOf" srcId="{FF48F775-A673-49AE-8914-D5A90EEBFF2A}" destId="{E233C170-FEA5-4B87-8087-92BF47D454BD}" srcOrd="2" destOrd="0" presId="urn:microsoft.com/office/officeart/2005/8/layout/vList4"/>
    <dgm:cxn modelId="{2A185A0E-A320-414B-B600-538749996EE2}" type="presParOf" srcId="{4B1210D9-B41D-4992-A979-A18AA5A35646}" destId="{3CF2E0AF-7EB0-4DF9-8E08-4720FAB62073}" srcOrd="1" destOrd="0" presId="urn:microsoft.com/office/officeart/2005/8/layout/vList4"/>
    <dgm:cxn modelId="{A9E363E6-626A-4B03-A6F1-B640AB72CC38}" type="presParOf" srcId="{4B1210D9-B41D-4992-A979-A18AA5A35646}" destId="{12874D2D-2DDE-42BB-B56F-0BD9C87E602B}" srcOrd="2" destOrd="0" presId="urn:microsoft.com/office/officeart/2005/8/layout/vList4"/>
    <dgm:cxn modelId="{DED4A86A-E9A3-4651-B54A-767C7D04AF76}" type="presParOf" srcId="{12874D2D-2DDE-42BB-B56F-0BD9C87E602B}" destId="{A3136A50-FB4A-49A8-A984-2E9D80124D8D}" srcOrd="0" destOrd="0" presId="urn:microsoft.com/office/officeart/2005/8/layout/vList4"/>
    <dgm:cxn modelId="{EF314AA1-BB2F-4E63-B27F-E73F5459DCC6}" type="presParOf" srcId="{12874D2D-2DDE-42BB-B56F-0BD9C87E602B}" destId="{237DF4A9-D7B5-4DB6-AC35-A4BA02A43A79}" srcOrd="1" destOrd="0" presId="urn:microsoft.com/office/officeart/2005/8/layout/vList4"/>
    <dgm:cxn modelId="{523E0C70-5FA2-450C-AE45-1CF731D361B8}" type="presParOf" srcId="{12874D2D-2DDE-42BB-B56F-0BD9C87E602B}" destId="{FB3A1967-CD7F-4FE9-AF2A-BF632764A777}" srcOrd="2" destOrd="0" presId="urn:microsoft.com/office/officeart/2005/8/layout/vList4"/>
    <dgm:cxn modelId="{6C00CBE2-74C7-4634-9D13-A1E45FC5682C}" type="presParOf" srcId="{4B1210D9-B41D-4992-A979-A18AA5A35646}" destId="{CFF3FA0D-52F0-4C3C-83AA-FABB199D775E}" srcOrd="3" destOrd="0" presId="urn:microsoft.com/office/officeart/2005/8/layout/vList4"/>
    <dgm:cxn modelId="{3559EFCE-30A8-4D1D-9D5E-CDE11E6A11D3}" type="presParOf" srcId="{4B1210D9-B41D-4992-A979-A18AA5A35646}" destId="{3F05ED13-C315-4A58-AA06-2B1770431B84}" srcOrd="4" destOrd="0" presId="urn:microsoft.com/office/officeart/2005/8/layout/vList4"/>
    <dgm:cxn modelId="{1EE8C5EE-2BD5-4B15-9176-33D6C52ED733}" type="presParOf" srcId="{3F05ED13-C315-4A58-AA06-2B1770431B84}" destId="{A1EC681D-6E49-4851-BB80-7E28629EDFE6}" srcOrd="0" destOrd="0" presId="urn:microsoft.com/office/officeart/2005/8/layout/vList4"/>
    <dgm:cxn modelId="{14B6D5E7-44FD-48AC-8CF8-36B74D8F9216}" type="presParOf" srcId="{3F05ED13-C315-4A58-AA06-2B1770431B84}" destId="{5546F82B-289F-4388-B102-39F64603694F}" srcOrd="1" destOrd="0" presId="urn:microsoft.com/office/officeart/2005/8/layout/vList4"/>
    <dgm:cxn modelId="{FB2DC64F-0ABD-43DA-A309-213B59274963}" type="presParOf" srcId="{3F05ED13-C315-4A58-AA06-2B1770431B84}" destId="{08B32193-5609-4AC6-84C9-D9C522D5E294}" srcOrd="2" destOrd="0" presId="urn:microsoft.com/office/officeart/2005/8/layout/vList4"/>
    <dgm:cxn modelId="{254CDA5A-8FE8-4AF9-8F18-A51DA7199182}" type="presParOf" srcId="{4B1210D9-B41D-4992-A979-A18AA5A35646}" destId="{B36C686D-C07B-4E4E-9CC4-51A3EEFEEC8C}" srcOrd="5" destOrd="0" presId="urn:microsoft.com/office/officeart/2005/8/layout/vList4"/>
    <dgm:cxn modelId="{5898319C-D1EF-45C6-8159-F0BDA62AE0A3}" type="presParOf" srcId="{4B1210D9-B41D-4992-A979-A18AA5A35646}" destId="{AC1D8A6B-280B-4976-A92F-34323929489F}" srcOrd="6" destOrd="0" presId="urn:microsoft.com/office/officeart/2005/8/layout/vList4"/>
    <dgm:cxn modelId="{40ECF658-6E5A-4662-AC8A-F879A6B446BB}" type="presParOf" srcId="{AC1D8A6B-280B-4976-A92F-34323929489F}" destId="{21327DC7-D8F9-4D53-BD35-8F0B76A990E6}" srcOrd="0" destOrd="0" presId="urn:microsoft.com/office/officeart/2005/8/layout/vList4"/>
    <dgm:cxn modelId="{8935272C-D932-48E7-A96D-70CB499EBD47}" type="presParOf" srcId="{AC1D8A6B-280B-4976-A92F-34323929489F}" destId="{ED5DE319-AA49-4FD8-AE2E-A14B2C271871}" srcOrd="1" destOrd="0" presId="urn:microsoft.com/office/officeart/2005/8/layout/vList4"/>
    <dgm:cxn modelId="{60D75E9B-F6C3-4558-9260-AC24B44DEAC4}" type="presParOf" srcId="{AC1D8A6B-280B-4976-A92F-34323929489F}" destId="{E4973AD0-544A-41AD-B73F-64BC3A5615BB}" srcOrd="2" destOrd="0" presId="urn:microsoft.com/office/officeart/2005/8/layout/vList4"/>
    <dgm:cxn modelId="{9505EAA3-5DBF-4A60-8284-9B2903C5DDCB}" type="presParOf" srcId="{4B1210D9-B41D-4992-A979-A18AA5A35646}" destId="{1C99D2F6-29DF-45D6-BCAA-8DB185510FB2}" srcOrd="7" destOrd="0" presId="urn:microsoft.com/office/officeart/2005/8/layout/vList4"/>
    <dgm:cxn modelId="{1A929CA1-C247-4845-833C-14F9477BE6B5}" type="presParOf" srcId="{4B1210D9-B41D-4992-A979-A18AA5A35646}" destId="{72A38B85-12C2-4F5C-8871-D12B3A3699EC}" srcOrd="8" destOrd="0" presId="urn:microsoft.com/office/officeart/2005/8/layout/vList4"/>
    <dgm:cxn modelId="{A0481EA5-51F2-4F86-887F-34DE68F54A31}" type="presParOf" srcId="{72A38B85-12C2-4F5C-8871-D12B3A3699EC}" destId="{CC7D3695-57CD-46DD-AB6D-E3714AAA89D1}" srcOrd="0" destOrd="0" presId="urn:microsoft.com/office/officeart/2005/8/layout/vList4"/>
    <dgm:cxn modelId="{9CD1E374-832B-44F8-AB77-ABDC45B38BBA}" type="presParOf" srcId="{72A38B85-12C2-4F5C-8871-D12B3A3699EC}" destId="{40997545-09FE-4AA2-BCE4-39E8CB360A29}" srcOrd="1" destOrd="0" presId="urn:microsoft.com/office/officeart/2005/8/layout/vList4"/>
    <dgm:cxn modelId="{2D6BB06A-0D1C-4E32-8293-2691725255E9}" type="presParOf" srcId="{72A38B85-12C2-4F5C-8871-D12B3A3699EC}" destId="{74ED4C04-E40E-4374-ABAF-6BD4AD5F373B}" srcOrd="2" destOrd="0" presId="urn:microsoft.com/office/officeart/2005/8/layout/vList4"/>
    <dgm:cxn modelId="{2F2750F7-E32C-46C9-BFA6-FF6E4AEB519C}" type="presParOf" srcId="{4B1210D9-B41D-4992-A979-A18AA5A35646}" destId="{852DE424-F4A3-4ED0-BEDD-505857E7CF1A}" srcOrd="9" destOrd="0" presId="urn:microsoft.com/office/officeart/2005/8/layout/vList4"/>
    <dgm:cxn modelId="{142D5B69-711F-4D71-8233-6D15AA7D6A74}" type="presParOf" srcId="{4B1210D9-B41D-4992-A979-A18AA5A35646}" destId="{FE25264B-ED20-425F-89A9-2A7721311CBB}" srcOrd="10" destOrd="0" presId="urn:microsoft.com/office/officeart/2005/8/layout/vList4"/>
    <dgm:cxn modelId="{61CC4564-0B47-4E64-98B8-3796AE2C9F4C}" type="presParOf" srcId="{FE25264B-ED20-425F-89A9-2A7721311CBB}" destId="{70E89FC2-0B4A-40F0-ABB2-5A516A0FD77E}" srcOrd="0" destOrd="0" presId="urn:microsoft.com/office/officeart/2005/8/layout/vList4"/>
    <dgm:cxn modelId="{178E607F-56E1-4A7E-ADA5-BC85EACFB15A}" type="presParOf" srcId="{FE25264B-ED20-425F-89A9-2A7721311CBB}" destId="{2EC6793A-D21C-4F40-A941-57E1E30F84EE}" srcOrd="1" destOrd="0" presId="urn:microsoft.com/office/officeart/2005/8/layout/vList4"/>
    <dgm:cxn modelId="{498506EB-E977-4E3F-A47D-9E11343B803D}" type="presParOf" srcId="{FE25264B-ED20-425F-89A9-2A7721311CBB}" destId="{6EFDF56B-65F9-4600-9D96-2B2637279947}" srcOrd="2" destOrd="0" presId="urn:microsoft.com/office/officeart/2005/8/layout/vList4"/>
    <dgm:cxn modelId="{5E0EA904-729F-4BB0-93EA-052291432499}" type="presParOf" srcId="{4B1210D9-B41D-4992-A979-A18AA5A35646}" destId="{90AA594B-E140-4576-A48E-5D31ED5FC039}" srcOrd="11" destOrd="0" presId="urn:microsoft.com/office/officeart/2005/8/layout/vList4"/>
    <dgm:cxn modelId="{93D11796-133F-4EAB-B9B9-C220758B346B}" type="presParOf" srcId="{4B1210D9-B41D-4992-A979-A18AA5A35646}" destId="{BCE96107-152B-4BB3-88C2-FA3332C653BE}" srcOrd="12" destOrd="0" presId="urn:microsoft.com/office/officeart/2005/8/layout/vList4"/>
    <dgm:cxn modelId="{4CC2C92C-8A07-44C3-8C14-51C953CE9742}" type="presParOf" srcId="{BCE96107-152B-4BB3-88C2-FA3332C653BE}" destId="{E022F956-9218-411D-A806-31E696155D21}" srcOrd="0" destOrd="0" presId="urn:microsoft.com/office/officeart/2005/8/layout/vList4"/>
    <dgm:cxn modelId="{4F921B37-3350-403C-990F-42A3D2DF946B}" type="presParOf" srcId="{BCE96107-152B-4BB3-88C2-FA3332C653BE}" destId="{6BB0D720-4671-4649-8DAE-789D00F3F037}" srcOrd="1" destOrd="0" presId="urn:microsoft.com/office/officeart/2005/8/layout/vList4"/>
    <dgm:cxn modelId="{03697989-DEE1-467D-A610-4BAB3B304E36}" type="presParOf" srcId="{BCE96107-152B-4BB3-88C2-FA3332C653BE}" destId="{F117ED5D-2D93-4253-A33F-A2BBB93F48F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C431B-408D-49C6-BD70-5FE7E8C73350}">
      <dsp:nvSpPr>
        <dsp:cNvPr id="0" name=""/>
        <dsp:cNvSpPr/>
      </dsp:nvSpPr>
      <dsp:spPr>
        <a:xfrm>
          <a:off x="0" y="0"/>
          <a:ext cx="5035641" cy="74661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品牌形象支持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81789" y="0"/>
        <a:ext cx="3953851" cy="746617"/>
      </dsp:txXfrm>
    </dsp:sp>
    <dsp:sp modelId="{B312664C-38F7-41C4-B1B1-F73B9D9CDBDB}">
      <dsp:nvSpPr>
        <dsp:cNvPr id="0" name=""/>
        <dsp:cNvSpPr/>
      </dsp:nvSpPr>
      <dsp:spPr>
        <a:xfrm>
          <a:off x="74661" y="74661"/>
          <a:ext cx="1007128" cy="5972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36A50-FB4A-49A8-A984-2E9D80124D8D}">
      <dsp:nvSpPr>
        <dsp:cNvPr id="0" name=""/>
        <dsp:cNvSpPr/>
      </dsp:nvSpPr>
      <dsp:spPr>
        <a:xfrm>
          <a:off x="0" y="821278"/>
          <a:ext cx="5035641" cy="74661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31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经营管理支持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81789" y="821278"/>
        <a:ext cx="3953851" cy="746617"/>
      </dsp:txXfrm>
    </dsp:sp>
    <dsp:sp modelId="{237DF4A9-D7B5-4DB6-AC35-A4BA02A43A79}">
      <dsp:nvSpPr>
        <dsp:cNvPr id="0" name=""/>
        <dsp:cNvSpPr/>
      </dsp:nvSpPr>
      <dsp:spPr>
        <a:xfrm>
          <a:off x="74661" y="895940"/>
          <a:ext cx="1007128" cy="5972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C681D-6E49-4851-BB80-7E28629EDFE6}">
      <dsp:nvSpPr>
        <dsp:cNvPr id="0" name=""/>
        <dsp:cNvSpPr/>
      </dsp:nvSpPr>
      <dsp:spPr>
        <a:xfrm>
          <a:off x="0" y="1642557"/>
          <a:ext cx="5035641" cy="74661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6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配件产品支持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81789" y="1642557"/>
        <a:ext cx="3953851" cy="746617"/>
      </dsp:txXfrm>
    </dsp:sp>
    <dsp:sp modelId="{5546F82B-289F-4388-B102-39F64603694F}">
      <dsp:nvSpPr>
        <dsp:cNvPr id="0" name=""/>
        <dsp:cNvSpPr/>
      </dsp:nvSpPr>
      <dsp:spPr>
        <a:xfrm>
          <a:off x="74661" y="1717219"/>
          <a:ext cx="1007128" cy="5972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27DC7-D8F9-4D53-BD35-8F0B76A990E6}">
      <dsp:nvSpPr>
        <dsp:cNvPr id="0" name=""/>
        <dsp:cNvSpPr/>
      </dsp:nvSpPr>
      <dsp:spPr>
        <a:xfrm>
          <a:off x="0" y="2463836"/>
          <a:ext cx="5035641" cy="74661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95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专业技术支持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81789" y="2463836"/>
        <a:ext cx="3953851" cy="746617"/>
      </dsp:txXfrm>
    </dsp:sp>
    <dsp:sp modelId="{ED5DE319-AA49-4FD8-AE2E-A14B2C271871}">
      <dsp:nvSpPr>
        <dsp:cNvPr id="0" name=""/>
        <dsp:cNvSpPr/>
      </dsp:nvSpPr>
      <dsp:spPr>
        <a:xfrm>
          <a:off x="74661" y="2538498"/>
          <a:ext cx="1007128" cy="5972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7D3695-57CD-46DD-AB6D-E3714AAA89D1}">
      <dsp:nvSpPr>
        <dsp:cNvPr id="0" name=""/>
        <dsp:cNvSpPr/>
      </dsp:nvSpPr>
      <dsp:spPr>
        <a:xfrm>
          <a:off x="0" y="3285115"/>
          <a:ext cx="5035641" cy="74661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2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广告宣传支持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81789" y="3285115"/>
        <a:ext cx="3953851" cy="746617"/>
      </dsp:txXfrm>
    </dsp:sp>
    <dsp:sp modelId="{40997545-09FE-4AA2-BCE4-39E8CB360A29}">
      <dsp:nvSpPr>
        <dsp:cNvPr id="0" name=""/>
        <dsp:cNvSpPr/>
      </dsp:nvSpPr>
      <dsp:spPr>
        <a:xfrm>
          <a:off x="74661" y="3359777"/>
          <a:ext cx="1007128" cy="5972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89FC2-0B4A-40F0-ABB2-5A516A0FD77E}">
      <dsp:nvSpPr>
        <dsp:cNvPr id="0" name=""/>
        <dsp:cNvSpPr/>
      </dsp:nvSpPr>
      <dsp:spPr>
        <a:xfrm>
          <a:off x="0" y="4106394"/>
          <a:ext cx="5035641" cy="74661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59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售后服务支持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81789" y="4106394"/>
        <a:ext cx="3953851" cy="746617"/>
      </dsp:txXfrm>
    </dsp:sp>
    <dsp:sp modelId="{2EC6793A-D21C-4F40-A941-57E1E30F84EE}">
      <dsp:nvSpPr>
        <dsp:cNvPr id="0" name=""/>
        <dsp:cNvSpPr/>
      </dsp:nvSpPr>
      <dsp:spPr>
        <a:xfrm>
          <a:off x="74661" y="4181055"/>
          <a:ext cx="1007128" cy="5972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22F956-9218-411D-A806-31E696155D21}">
      <dsp:nvSpPr>
        <dsp:cNvPr id="0" name=""/>
        <dsp:cNvSpPr/>
      </dsp:nvSpPr>
      <dsp:spPr>
        <a:xfrm>
          <a:off x="0" y="4927672"/>
          <a:ext cx="5035641" cy="74661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  市场维护支持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81789" y="4927672"/>
        <a:ext cx="3953851" cy="746617"/>
      </dsp:txXfrm>
    </dsp:sp>
    <dsp:sp modelId="{6BB0D720-4671-4649-8DAE-789D00F3F037}">
      <dsp:nvSpPr>
        <dsp:cNvPr id="0" name=""/>
        <dsp:cNvSpPr/>
      </dsp:nvSpPr>
      <dsp:spPr>
        <a:xfrm>
          <a:off x="74661" y="5002334"/>
          <a:ext cx="1007128" cy="5972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5566" tIns="47783" rIns="95566" bIns="47783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5566" tIns="47783" rIns="95566" bIns="47783" rtlCol="0"/>
          <a:lstStyle>
            <a:lvl1pPr algn="r">
              <a:defRPr sz="1300"/>
            </a:lvl1pPr>
          </a:lstStyle>
          <a:p>
            <a:fld id="{A63ABED7-6D85-45BB-8DD8-0BAEF7FBD45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5566" tIns="47783" rIns="95566" bIns="47783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5566" tIns="47783" rIns="95566" bIns="47783" rtlCol="0" anchor="b"/>
          <a:lstStyle>
            <a:lvl1pPr algn="r">
              <a:defRPr sz="1300"/>
            </a:lvl1pPr>
          </a:lstStyle>
          <a:p>
            <a:fld id="{519E1E69-5F7A-4327-957F-6F9C4F303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1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5566" tIns="47783" rIns="95566" bIns="47783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5566" tIns="47783" rIns="95566" bIns="47783" rtlCol="0"/>
          <a:lstStyle>
            <a:lvl1pPr algn="r">
              <a:defRPr sz="1300"/>
            </a:lvl1pPr>
          </a:lstStyle>
          <a:p>
            <a:fld id="{9DAA1F00-C805-469F-A01A-A11471B1BB3E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6" tIns="47783" rIns="95566" bIns="47783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66" tIns="47783" rIns="95566" bIns="47783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5566" tIns="47783" rIns="95566" bIns="47783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5566" tIns="47783" rIns="95566" bIns="47783" rtlCol="0" anchor="b"/>
          <a:lstStyle>
            <a:lvl1pPr algn="r">
              <a:defRPr sz="1300"/>
            </a:lvl1pPr>
          </a:lstStyle>
          <a:p>
            <a:fld id="{9E4241DF-721E-4696-A858-697FD20505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600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762000"/>
            <a:ext cx="12192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972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6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4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7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2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972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70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96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815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09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01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16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97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556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947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857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6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010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3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306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937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84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1727934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16337" y="309969"/>
            <a:ext cx="5764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0" cap="none" spc="0" dirty="0" smtClean="0">
                <a:ln w="0"/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百圆</a:t>
            </a:r>
            <a:r>
              <a:rPr lang="en-US" altLang="zh-CN" sz="6600" b="0" cap="none" spc="0" dirty="0" smtClean="0">
                <a:ln w="0"/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·</a:t>
            </a:r>
            <a:r>
              <a:rPr lang="zh-CN" altLang="en-US" sz="66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汽车保养</a:t>
            </a:r>
            <a:endParaRPr lang="en-US" altLang="zh-CN" sz="6600" b="0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94583" y="863967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服务站加盟手册</a:t>
            </a:r>
            <a:endParaRPr lang="zh-CN" altLang="en-US" sz="4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474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021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803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0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748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462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40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75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52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711671"/>
            <a:ext cx="12192000" cy="651642"/>
          </a:xfrm>
          <a:prstGeom prst="rect">
            <a:avLst/>
          </a:prstGeom>
          <a:solidFill>
            <a:srgbClr val="1C64B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0140437" y="337480"/>
            <a:ext cx="17780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1C64B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锯惠行 </a:t>
            </a:r>
            <a:r>
              <a:rPr lang="en-US" altLang="zh-CN" sz="20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1C64B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O2O</a:t>
            </a:r>
            <a:endParaRPr lang="zh-CN" altLang="en-US" sz="20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1C64B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8050925" y="3993931"/>
            <a:ext cx="94593" cy="2165131"/>
          </a:xfrm>
          <a:prstGeom prst="rect">
            <a:avLst/>
          </a:prstGeom>
          <a:solidFill>
            <a:srgbClr val="1C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289" y="408620"/>
            <a:ext cx="9810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51642"/>
          </a:xfrm>
          <a:prstGeom prst="rect">
            <a:avLst/>
          </a:prstGeom>
          <a:solidFill>
            <a:srgbClr val="1C64B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10510" y="0"/>
            <a:ext cx="2921876" cy="651644"/>
          </a:xfrm>
          <a:prstGeom prst="rect">
            <a:avLst/>
          </a:prstGeom>
          <a:solidFill>
            <a:srgbClr val="82AB27"/>
          </a:solidFill>
          <a:ln>
            <a:solidFill>
              <a:srgbClr val="82A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0171968" y="106252"/>
            <a:ext cx="17780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锯惠行 </a:t>
            </a:r>
            <a:r>
              <a:rPr lang="en-US" altLang="zh-CN" sz="20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O2O</a:t>
            </a:r>
            <a:endParaRPr lang="zh-CN" altLang="en-US" sz="20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19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48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60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13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63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855F-ED90-41D1-89F0-F7C26DF97663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F5BC5-0338-4330-8EC8-D5794C341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17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7" r:id="rId2"/>
    <p:sldLayoutId id="2147483649" r:id="rId3"/>
    <p:sldLayoutId id="2147483673" r:id="rId4"/>
    <p:sldLayoutId id="214748366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E1683-6D48-48AC-91A5-A379019F16DF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555AC-6EE3-4C17-BD17-DD0CA1CC0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31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22698-3EAB-4E51-97A5-A3529137578A}" type="datetimeFigureOut">
              <a:rPr lang="zh-CN" altLang="en-US" smtClean="0"/>
              <a:t>2017/6/16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B234D-F08E-4D28-A25C-E7DC717190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31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jpeg"/><Relationship Id="rId1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6.jpg"/><Relationship Id="rId7" Type="http://schemas.openxmlformats.org/officeDocument/2006/relationships/image" Target="../media/image10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jp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g"/><Relationship Id="rId7" Type="http://schemas.openxmlformats.org/officeDocument/2006/relationships/image" Target="../media/image119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jpg"/><Relationship Id="rId9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jpg"/><Relationship Id="rId9" Type="http://schemas.openxmlformats.org/officeDocument/2006/relationships/image" Target="../media/image1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jpg"/><Relationship Id="rId4" Type="http://schemas.openxmlformats.org/officeDocument/2006/relationships/image" Target="../media/image2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1238928"/>
            <a:ext cx="12192000" cy="3522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0" y="4761061"/>
            <a:ext cx="12192000" cy="855132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2222362"/>
            <a:ext cx="4856306" cy="1498601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557073" y="2770482"/>
            <a:ext cx="4983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8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服务站加盟手册</a:t>
            </a:r>
            <a:endParaRPr lang="en-US" altLang="zh-CN" sz="4800" b="1" cap="none" spc="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7500484" y="3601478"/>
            <a:ext cx="1186317" cy="45719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236004" y="489432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山西启梦创享科技有限公司</a:t>
            </a:r>
            <a:endParaRPr lang="en-US" altLang="zh-CN" sz="120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  <a:p>
            <a:r>
              <a:rPr lang="zh-CN" altLang="en-US" sz="1200" dirty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太原市学府街</a:t>
            </a:r>
            <a:r>
              <a:rPr lang="en-US" altLang="zh-CN" sz="1200" dirty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115-8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号</a:t>
            </a:r>
          </a:p>
          <a:p>
            <a:r>
              <a:rPr lang="en-US" altLang="zh-CN" sz="120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service@crenjoy.com</a:t>
            </a:r>
            <a:endParaRPr lang="en-US" altLang="zh-CN" sz="120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9" y="4894328"/>
            <a:ext cx="581042" cy="5810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487332" y="4911627"/>
            <a:ext cx="2346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200" cap="none" spc="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加盟咨询：</a:t>
            </a:r>
            <a:r>
              <a:rPr lang="en-US" altLang="zh-CN" sz="1200" cap="none" spc="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0351-8211698-3</a:t>
            </a:r>
          </a:p>
          <a:p>
            <a:pPr algn="l"/>
            <a:r>
              <a:rPr lang="zh-CN" altLang="en-US" sz="120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客服热线：</a:t>
            </a:r>
            <a:r>
              <a:rPr lang="en-US" altLang="zh-CN" sz="120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0351-8211698-2</a:t>
            </a:r>
            <a:endParaRPr lang="zh-CN" altLang="en-US" sz="1200" cap="none" spc="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33685" y="4995949"/>
            <a:ext cx="3015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i="1" cap="none" spc="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您身边的汽车保养专家！</a:t>
            </a:r>
            <a:endParaRPr lang="zh-CN" altLang="en-US" sz="2000" i="1" cap="none" spc="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69041" y="2448977"/>
            <a:ext cx="4148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0"/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百圆</a:t>
            </a:r>
            <a:r>
              <a:rPr lang="en-US" altLang="zh-CN" sz="4800" b="1" cap="none" spc="0" dirty="0" smtClean="0">
                <a:ln w="0"/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800" b="1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汽车保养</a:t>
            </a:r>
            <a:endParaRPr lang="en-US" altLang="zh-CN" sz="48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10955" y="3170592"/>
            <a:ext cx="265367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2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www.byqcby.com</a:t>
            </a:r>
          </a:p>
        </p:txBody>
      </p:sp>
      <p:sp>
        <p:nvSpPr>
          <p:cNvPr id="13" name="矩形 12"/>
          <p:cNvSpPr/>
          <p:nvPr/>
        </p:nvSpPr>
        <p:spPr>
          <a:xfrm>
            <a:off x="5557073" y="2296748"/>
            <a:ext cx="49839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全国连锁</a:t>
            </a:r>
            <a:r>
              <a:rPr lang="en-US" altLang="zh-CN" sz="24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太原地区</a:t>
            </a:r>
            <a:endParaRPr lang="en-US" altLang="zh-CN" sz="2400" cap="none" spc="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12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718449" y="764237"/>
            <a:ext cx="5468644" cy="2377632"/>
          </a:xfrm>
          <a:prstGeom prst="rect">
            <a:avLst/>
          </a:prstGeom>
          <a:solidFill>
            <a:srgbClr val="287FB8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4528" y="162675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07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主营业务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市场容量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44480" y="1879641"/>
            <a:ext cx="5468644" cy="2069937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762694" y="3141868"/>
            <a:ext cx="46239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b="0" cap="none" spc="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太原市机动车保有量 </a:t>
            </a:r>
            <a:r>
              <a:rPr lang="en-US" altLang="zh-CN" sz="2800" cap="none" spc="0" dirty="0" smtClean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125</a:t>
            </a:r>
            <a:r>
              <a:rPr lang="zh-CN" altLang="en-US" sz="2800" cap="none" spc="0" dirty="0" smtClean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万</a:t>
            </a:r>
            <a:r>
              <a:rPr lang="zh-CN" altLang="en-US" sz="2800" cap="none" spc="0" dirty="0" smtClean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辆</a:t>
            </a:r>
            <a:endParaRPr lang="en-US" altLang="zh-CN" sz="2800" cap="none" spc="0" dirty="0" smtClean="0">
              <a:ln w="0"/>
              <a:solidFill>
                <a:srgbClr val="C00000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49805" y="3968161"/>
            <a:ext cx="5468644" cy="1975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97" y="4254746"/>
            <a:ext cx="725383" cy="72538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808682" y="4420197"/>
            <a:ext cx="39880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机动车保养市场容量</a:t>
            </a:r>
            <a:endParaRPr lang="en-US" altLang="zh-CN" sz="28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08681" y="4988835"/>
            <a:ext cx="28900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250</a:t>
            </a:r>
            <a:r>
              <a:rPr lang="zh-CN" altLang="en-US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万次</a:t>
            </a:r>
            <a:r>
              <a:rPr lang="en-US" altLang="zh-CN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/</a:t>
            </a:r>
            <a:r>
              <a:rPr lang="zh-CN" altLang="en-US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年</a:t>
            </a:r>
            <a:endParaRPr lang="en-US" altLang="zh-CN" sz="32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2" name="右箭头 11"/>
          <p:cNvSpPr/>
          <p:nvPr/>
        </p:nvSpPr>
        <p:spPr>
          <a:xfrm rot="5400000">
            <a:off x="3803078" y="3330143"/>
            <a:ext cx="362099" cy="1270231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904334" y="1004320"/>
            <a:ext cx="35653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0" cap="none" spc="0" dirty="0" smtClean="0">
                <a:ln w="0"/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百圆</a:t>
            </a:r>
            <a:r>
              <a:rPr lang="en-US" altLang="zh-CN" sz="4000" b="0" cap="none" spc="0" dirty="0" smtClean="0">
                <a:ln w="0"/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·</a:t>
            </a:r>
            <a:r>
              <a:rPr lang="zh-CN" altLang="en-US" sz="40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汽车保养</a:t>
            </a:r>
            <a:endParaRPr lang="en-US" altLang="zh-CN" sz="4000" b="0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47907" y="1784759"/>
            <a:ext cx="50389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100</a:t>
            </a:r>
            <a:r>
              <a:rPr lang="zh-CN" altLang="en-US" sz="24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家服务站总接待能力</a:t>
            </a:r>
            <a:endParaRPr lang="en-US" altLang="zh-CN" sz="2400" b="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733049" y="3141868"/>
            <a:ext cx="5468644" cy="3828615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245541" y="4420197"/>
            <a:ext cx="39880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市场占有率：</a:t>
            </a:r>
            <a:endParaRPr lang="en-US" altLang="zh-CN" sz="28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452771" y="4804168"/>
            <a:ext cx="22609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72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14%</a:t>
            </a:r>
            <a:endParaRPr lang="en-US" altLang="zh-CN" sz="7200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068723" y="2214896"/>
            <a:ext cx="28900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8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35.5</a:t>
            </a:r>
            <a:r>
              <a:rPr lang="zh-CN" altLang="en-US" sz="32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万次</a:t>
            </a:r>
            <a:r>
              <a:rPr lang="en-US" altLang="zh-CN" sz="32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/</a:t>
            </a:r>
            <a:r>
              <a:rPr lang="zh-CN" altLang="en-US" sz="32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年</a:t>
            </a:r>
            <a:endParaRPr lang="en-US" altLang="zh-CN" sz="32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61" y="1461699"/>
            <a:ext cx="4969630" cy="16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3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6333" y="327682"/>
            <a:ext cx="11556999" cy="6259796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72492" y="2414538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6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36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、服务站介绍</a:t>
            </a:r>
            <a:endParaRPr lang="en-US" altLang="zh-CN" sz="3600" b="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11683" y="3186753"/>
            <a:ext cx="3348588" cy="2695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</a:t>
            </a: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站定位    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门面形象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客休</a:t>
            </a: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区、卫生间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施工环境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智能监控</a:t>
            </a:r>
            <a:r>
              <a:rPr lang="en-US" altLang="zh-CN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安防体系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服务人员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服务站选址标准</a:t>
            </a:r>
            <a:endParaRPr lang="zh-CN" altLang="en-US" sz="1600" dirty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89" y="2548485"/>
            <a:ext cx="3802343" cy="1983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4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4526" y="158252"/>
            <a:ext cx="394899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08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服务站介绍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服务站定位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794201"/>
            <a:ext cx="363257" cy="4340744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899511" y="785733"/>
            <a:ext cx="5292489" cy="4357680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64" y="1175131"/>
            <a:ext cx="3486543" cy="353515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100463" y="5602237"/>
            <a:ext cx="3899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单人、单工位智能一体化服务站</a:t>
            </a:r>
            <a:endParaRPr lang="en-US" altLang="zh-CN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面积：</a:t>
            </a:r>
            <a:r>
              <a:rPr lang="en-US" altLang="zh-CN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50</a:t>
            </a:r>
            <a:r>
              <a:rPr lang="zh-CN" altLang="en-US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平米 </a:t>
            </a:r>
            <a:r>
              <a:rPr lang="zh-CN" altLang="en-US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层高</a:t>
            </a:r>
            <a:r>
              <a:rPr lang="zh-CN" altLang="en-US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3.8</a:t>
            </a:r>
            <a:r>
              <a:rPr lang="zh-CN" altLang="en-US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米</a:t>
            </a:r>
            <a:endParaRPr lang="en-US" altLang="zh-CN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1628" y="5771514"/>
            <a:ext cx="28250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服务</a:t>
            </a:r>
            <a:r>
              <a:rPr lang="zh-CN" altLang="en-US" sz="360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站定位</a:t>
            </a:r>
            <a:endParaRPr lang="en-US" altLang="zh-CN" sz="3600" b="0" cap="none" spc="0" dirty="0" smtClean="0">
              <a:ln w="0"/>
              <a:solidFill>
                <a:srgbClr val="287FB8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93496" y="5602237"/>
            <a:ext cx="3899215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设备齐全、功能完备、标准统一</a:t>
            </a:r>
            <a:endParaRPr lang="en-US" altLang="zh-CN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宽敞、明亮、舒适、整洁</a:t>
            </a:r>
            <a:endParaRPr lang="en-US" altLang="zh-CN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2000" cap="none" spc="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8" y="785733"/>
            <a:ext cx="6536664" cy="43541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2847" y="785733"/>
            <a:ext cx="175992" cy="4350879"/>
          </a:xfrm>
          <a:prstGeom prst="rect">
            <a:avLst/>
          </a:prstGeom>
          <a:solidFill>
            <a:srgbClr val="287F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632272" y="148259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09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服务站介绍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门面形象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550597"/>
            <a:ext cx="12191999" cy="1438182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8" y="1950053"/>
            <a:ext cx="5694684" cy="483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980589" y="3977300"/>
            <a:ext cx="50561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高标准化   强辨识度</a:t>
            </a:r>
            <a:endParaRPr lang="en-US" altLang="zh-CN" sz="3200" b="0" cap="none" spc="0" dirty="0" smtClean="0">
              <a:ln w="0"/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601810" y="1376039"/>
            <a:ext cx="958789" cy="125000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6560598" y="1367572"/>
            <a:ext cx="2209800" cy="846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560598" y="984944"/>
            <a:ext cx="19882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3M</a:t>
            </a:r>
            <a:r>
              <a:rPr lang="zh-CN" alt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灯箱门头</a:t>
            </a:r>
            <a:endParaRPr lang="en-US" altLang="zh-CN" sz="1600" b="1" cap="none" spc="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5480737" y="2909199"/>
            <a:ext cx="2473655" cy="106810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 flipV="1">
            <a:off x="7954392" y="2901154"/>
            <a:ext cx="3329126" cy="804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 flipV="1">
            <a:off x="5166805" y="5149049"/>
            <a:ext cx="1868498" cy="56857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7035303" y="5708748"/>
            <a:ext cx="2209800" cy="846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6605011" y="1446421"/>
            <a:ext cx="288521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进口喷绘，</a:t>
            </a:r>
            <a:r>
              <a:rPr lang="en-US" altLang="zh-CN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5</a:t>
            </a: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年保色</a:t>
            </a:r>
            <a:endParaRPr lang="en-US" altLang="zh-CN" sz="1200" dirty="0" smtClean="0">
              <a:ln w="0"/>
              <a:solidFill>
                <a:srgbClr val="287FB8"/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LED</a:t>
            </a: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稳定光源，发光均匀</a:t>
            </a:r>
            <a:endParaRPr lang="en-US" altLang="zh-CN" sz="1200" dirty="0" smtClean="0">
              <a:ln w="0"/>
              <a:solidFill>
                <a:srgbClr val="287FB8"/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灯光</a:t>
            </a: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自动定时控制，省心、省电</a:t>
            </a:r>
            <a:endParaRPr lang="en-US" altLang="zh-CN" sz="1200" dirty="0" smtClean="0">
              <a:ln w="0"/>
              <a:solidFill>
                <a:srgbClr val="287FB8"/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686603" y="2500546"/>
            <a:ext cx="166476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高光</a:t>
            </a:r>
            <a:r>
              <a:rPr lang="en-US" altLang="zh-CN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LED</a:t>
            </a:r>
            <a:r>
              <a:rPr lang="zh-CN" alt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显示屏</a:t>
            </a:r>
            <a:endParaRPr lang="en-US" altLang="zh-CN" sz="1600" b="1" cap="none" spc="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686602" y="2964835"/>
            <a:ext cx="3209475" cy="320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亮度高、寿命长，远程网络控制</a:t>
            </a:r>
            <a:endParaRPr lang="en-US" altLang="zh-CN" sz="1200" dirty="0" smtClean="0">
              <a:ln w="0"/>
              <a:solidFill>
                <a:srgbClr val="287FB8"/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122012" y="5308678"/>
            <a:ext cx="251026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透明电动工业滑升门</a:t>
            </a:r>
            <a:endParaRPr lang="en-US" altLang="zh-CN" sz="1600" b="1" cap="none" spc="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133257" y="5815678"/>
            <a:ext cx="306718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高档、大气、美观、实用</a:t>
            </a:r>
            <a:endParaRPr lang="en-US" altLang="zh-CN" sz="1200" dirty="0" smtClean="0">
              <a:ln w="0"/>
              <a:solidFill>
                <a:srgbClr val="287FB8"/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双层玻璃，隔热、隔音</a:t>
            </a:r>
            <a:endParaRPr lang="en-US" altLang="zh-CN" sz="1200" dirty="0" smtClean="0">
              <a:ln w="0"/>
              <a:solidFill>
                <a:srgbClr val="287FB8"/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rgbClr val="287FB8"/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电动控制，一键升降，省时省力</a:t>
            </a:r>
            <a:endParaRPr lang="en-US" altLang="zh-CN" sz="1200" dirty="0" smtClean="0">
              <a:ln w="0"/>
              <a:solidFill>
                <a:srgbClr val="287FB8"/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50789" y="1178164"/>
            <a:ext cx="28250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门面形象</a:t>
            </a:r>
            <a:endParaRPr lang="en-US" altLang="zh-CN" sz="32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072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2964" y="183770"/>
            <a:ext cx="2980843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服务站介绍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客休区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卫生间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99906" y="1109330"/>
            <a:ext cx="28250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迷你客休区</a:t>
            </a:r>
            <a:endParaRPr lang="en-US" altLang="zh-CN" sz="28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71972" y="3579748"/>
            <a:ext cx="28250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卫生间</a:t>
            </a:r>
            <a:endParaRPr lang="en-US" altLang="zh-CN" sz="28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81913" y="1847480"/>
            <a:ext cx="36696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20</a:t>
            </a: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兆光纤宽带接入，免费</a:t>
            </a:r>
            <a:r>
              <a:rPr lang="en-US" altLang="zh-CN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WIFI</a:t>
            </a: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覆盖</a:t>
            </a:r>
            <a:endParaRPr lang="en-US" altLang="zh-CN" sz="12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吧台桌椅，时尚简约，自助饮水机，冷热随意</a:t>
            </a:r>
            <a:endParaRPr lang="en-US" altLang="zh-CN" sz="12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便捷手机充电接口，适配多种手机机型</a:t>
            </a:r>
            <a:endParaRPr lang="en-US" altLang="zh-CN" sz="12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配备</a:t>
            </a:r>
            <a:r>
              <a:rPr lang="en-US" altLang="zh-CN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匹大功率</a:t>
            </a: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空调，冬暖夏凉</a:t>
            </a:r>
            <a:endParaRPr lang="en-US" altLang="zh-CN" sz="12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802820" y="1747964"/>
            <a:ext cx="3497802" cy="9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307913" y="4340215"/>
            <a:ext cx="27727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自带卫生间，蹲便式马桶</a:t>
            </a:r>
            <a:endParaRPr lang="en-US" altLang="zh-CN" sz="12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配备厨宝热水器，</a:t>
            </a:r>
            <a:r>
              <a:rPr lang="en-US" altLang="zh-CN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24</a:t>
            </a: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小时热水提供</a:t>
            </a:r>
            <a:endParaRPr lang="en-US" altLang="zh-CN" sz="12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厕纸、洗手液免费提供</a:t>
            </a:r>
            <a:endParaRPr lang="en-US" altLang="zh-CN" sz="12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351065" y="4213278"/>
            <a:ext cx="2453907" cy="16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19" y="2557989"/>
            <a:ext cx="3039086" cy="398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6" y="1225344"/>
            <a:ext cx="3039422" cy="398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9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609011" y="185157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11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站定位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施工环境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7" y="785733"/>
            <a:ext cx="4221608" cy="571272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794201"/>
            <a:ext cx="363257" cy="5712726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947301" y="1002799"/>
            <a:ext cx="48714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 专业 </a:t>
            </a:r>
            <a:r>
              <a:rPr lang="zh-CN" altLang="en-US" sz="2400" dirty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高效的施工环境</a:t>
            </a:r>
            <a:endParaRPr lang="en-US" altLang="zh-CN" sz="24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050216" y="1623677"/>
            <a:ext cx="3497802" cy="9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4584456" y="3062797"/>
            <a:ext cx="7607544" cy="3454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01" y="4821639"/>
            <a:ext cx="1266220" cy="139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60" y="4797878"/>
            <a:ext cx="1848924" cy="15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16" y="4821639"/>
            <a:ext cx="1303813" cy="130381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584456" y="1643713"/>
            <a:ext cx="3270297" cy="14190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50215" y="1864904"/>
            <a:ext cx="2707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吸尘</a:t>
            </a: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装置、 举</a:t>
            </a: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升设备 </a:t>
            </a:r>
            <a:endParaRPr lang="en-US" altLang="zh-CN" sz="120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气动</a:t>
            </a: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设备、抽</a:t>
            </a: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接油设备 </a:t>
            </a:r>
            <a:endParaRPr lang="en-US" altLang="zh-CN" sz="120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一体化工具</a:t>
            </a:r>
            <a:r>
              <a:rPr lang="zh-CN" altLang="en-US" sz="1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车、尾气</a:t>
            </a:r>
            <a:r>
              <a:rPr lang="zh-CN" altLang="en-US" sz="1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抽排装置 </a:t>
            </a:r>
            <a:endParaRPr lang="en-US" altLang="zh-CN" sz="120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584455" y="3062797"/>
            <a:ext cx="7583739" cy="1460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86" y="2258508"/>
            <a:ext cx="1438912" cy="226263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01" y="3428535"/>
            <a:ext cx="1153339" cy="114106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41" y="1881420"/>
            <a:ext cx="2698654" cy="151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41" y="3941045"/>
            <a:ext cx="1304657" cy="2365453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5200949" y="3346144"/>
            <a:ext cx="240114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专业设备</a:t>
            </a:r>
            <a:endParaRPr lang="en-US" altLang="zh-CN" sz="240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300"/>
              </a:lnSpc>
            </a:pPr>
            <a:r>
              <a:rPr lang="en-US" altLang="zh-CN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2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品质保障</a:t>
            </a:r>
            <a:endParaRPr lang="en-US" altLang="zh-CN" sz="2400" b="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379" y="785969"/>
            <a:ext cx="4208075" cy="57213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2847" y="785733"/>
            <a:ext cx="175992" cy="5726064"/>
          </a:xfrm>
          <a:prstGeom prst="rect">
            <a:avLst/>
          </a:prstGeom>
          <a:solidFill>
            <a:srgbClr val="287F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-20729" y="4502445"/>
            <a:ext cx="12192000" cy="23897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43342" y="170491"/>
            <a:ext cx="2856556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12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服务站介绍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智能监控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安防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3374405"/>
            <a:ext cx="12192000" cy="1097419"/>
          </a:xfrm>
          <a:prstGeom prst="rect">
            <a:avLst/>
          </a:prstGeom>
          <a:solidFill>
            <a:srgbClr val="3F4A44"/>
          </a:solidFill>
          <a:ln>
            <a:solidFill>
              <a:srgbClr val="3F4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55735" y="2589492"/>
            <a:ext cx="1433740" cy="45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指纹门禁</a:t>
            </a:r>
            <a:endParaRPr lang="en-US" altLang="zh-CN" sz="1400" b="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36" y="2349542"/>
            <a:ext cx="3101201" cy="31444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6" y="1306169"/>
            <a:ext cx="2257702" cy="1332296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3682395" y="2589492"/>
            <a:ext cx="1876812" cy="45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zh-CN" sz="1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路监控</a:t>
            </a:r>
            <a:r>
              <a:rPr lang="en-US" altLang="zh-CN" sz="1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录像</a:t>
            </a:r>
            <a:endParaRPr lang="en-US" altLang="zh-CN" sz="1400" b="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999337" y="2584090"/>
            <a:ext cx="1433740" cy="4585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插卡</a:t>
            </a:r>
            <a:r>
              <a:rPr lang="zh-CN" altLang="en-US" sz="1400" b="0" cap="none" spc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取电</a:t>
            </a:r>
            <a:endParaRPr lang="en-US" altLang="zh-CN" sz="1400" b="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028114" y="2584090"/>
            <a:ext cx="1433740" cy="4585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车牌识别</a:t>
            </a:r>
            <a:endParaRPr lang="en-US" altLang="zh-CN" sz="1400" b="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25726" y="5144990"/>
            <a:ext cx="1228119" cy="1226568"/>
          </a:xfrm>
          <a:prstGeom prst="rect">
            <a:avLst/>
          </a:prstGeom>
          <a:solidFill>
            <a:srgbClr val="F2F2F2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6" y="5242467"/>
            <a:ext cx="998638" cy="99863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842196" y="4586748"/>
            <a:ext cx="1107991" cy="45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 smtClean="0">
                <a:ln w="0"/>
                <a:solidFill>
                  <a:srgbClr val="3F4A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红外人感</a:t>
            </a:r>
            <a:endParaRPr lang="en-US" altLang="zh-CN" sz="1400" b="0" cap="none" spc="0" dirty="0" smtClean="0">
              <a:ln w="0"/>
              <a:solidFill>
                <a:srgbClr val="3F4A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681872" y="4586748"/>
            <a:ext cx="1107991" cy="45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 smtClean="0">
                <a:ln w="0"/>
                <a:solidFill>
                  <a:srgbClr val="3F4A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烟雾感应</a:t>
            </a:r>
            <a:endParaRPr lang="en-US" altLang="zh-CN" sz="1400" b="0" cap="none" spc="0" dirty="0" smtClean="0">
              <a:ln w="0"/>
              <a:solidFill>
                <a:srgbClr val="3F4A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601122" y="4615217"/>
            <a:ext cx="1107991" cy="45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 smtClean="0">
                <a:ln w="0"/>
                <a:solidFill>
                  <a:srgbClr val="3F4A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声光报警</a:t>
            </a:r>
            <a:endParaRPr lang="en-US" altLang="zh-CN" sz="1400" b="0" cap="none" spc="0" dirty="0" smtClean="0">
              <a:ln w="0"/>
              <a:solidFill>
                <a:srgbClr val="3F4A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477437" y="4624058"/>
            <a:ext cx="1107991" cy="45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 smtClean="0">
                <a:ln w="0"/>
                <a:solidFill>
                  <a:srgbClr val="3F4A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消防喷淋</a:t>
            </a:r>
            <a:endParaRPr lang="en-US" altLang="zh-CN" sz="1400" b="0" cap="none" spc="0" dirty="0" smtClean="0">
              <a:ln w="0"/>
              <a:solidFill>
                <a:srgbClr val="3F4A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366977" y="4616400"/>
            <a:ext cx="1107991" cy="45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400" dirty="0" smtClean="0">
                <a:ln w="0"/>
                <a:solidFill>
                  <a:srgbClr val="3F4A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灭火装置</a:t>
            </a:r>
            <a:endParaRPr lang="en-US" altLang="zh-CN" sz="1400" b="0" cap="none" spc="0" dirty="0" smtClean="0">
              <a:ln w="0"/>
              <a:solidFill>
                <a:srgbClr val="3F4A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10794513" y="1972316"/>
            <a:ext cx="9366" cy="6405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10828335" y="4812964"/>
            <a:ext cx="0" cy="102215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1965573" y="5825710"/>
            <a:ext cx="8862762" cy="940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755734" y="3685716"/>
            <a:ext cx="7705667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400" dirty="0" smtClean="0">
                <a:ln w="0"/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智能监控</a:t>
            </a:r>
            <a:r>
              <a:rPr lang="en-US" altLang="zh-CN" sz="2400" dirty="0" smtClean="0">
                <a:ln w="0"/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 smtClean="0">
                <a:ln w="0"/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安防体系  全面支持远程网络控制！</a:t>
            </a:r>
            <a:endParaRPr lang="en-US" altLang="zh-CN" sz="2400" b="0" cap="none" spc="0" dirty="0" smtClean="0">
              <a:ln w="0"/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78110" y="5154020"/>
            <a:ext cx="1228119" cy="1226568"/>
          </a:xfrm>
          <a:prstGeom prst="rect">
            <a:avLst/>
          </a:prstGeom>
          <a:solidFill>
            <a:srgbClr val="F2F2F2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17" y="5310416"/>
            <a:ext cx="997847" cy="99784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354119" y="5163371"/>
            <a:ext cx="1228119" cy="1226568"/>
          </a:xfrm>
          <a:prstGeom prst="rect">
            <a:avLst/>
          </a:prstGeom>
          <a:solidFill>
            <a:srgbClr val="F2F2F2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50" y="5310416"/>
            <a:ext cx="997847" cy="99784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233735" y="5143923"/>
            <a:ext cx="1228119" cy="1226568"/>
          </a:xfrm>
          <a:prstGeom prst="rect">
            <a:avLst/>
          </a:prstGeom>
          <a:solidFill>
            <a:srgbClr val="F2F2F2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23" y="5257660"/>
            <a:ext cx="997847" cy="997847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598494" y="5154020"/>
            <a:ext cx="1228119" cy="1226568"/>
          </a:xfrm>
          <a:prstGeom prst="rect">
            <a:avLst/>
          </a:prstGeom>
          <a:solidFill>
            <a:srgbClr val="F2F2F2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01" y="5277494"/>
            <a:ext cx="963611" cy="963611"/>
          </a:xfrm>
          <a:prstGeom prst="rect">
            <a:avLst/>
          </a:prstGeom>
        </p:spPr>
      </p:pic>
      <p:cxnSp>
        <p:nvCxnSpPr>
          <p:cNvPr id="10" name="直接连接符 9"/>
          <p:cNvCxnSpPr>
            <a:stCxn id="32" idx="3"/>
          </p:cNvCxnSpPr>
          <p:nvPr/>
        </p:nvCxnSpPr>
        <p:spPr>
          <a:xfrm>
            <a:off x="3099898" y="1972317"/>
            <a:ext cx="7704226" cy="9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73" y="1306169"/>
            <a:ext cx="1676009" cy="133229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42" y="1306169"/>
            <a:ext cx="1332296" cy="1332296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8088481" y="1306169"/>
            <a:ext cx="1373373" cy="1332296"/>
          </a:xfrm>
          <a:prstGeom prst="rect">
            <a:avLst/>
          </a:prstGeom>
          <a:solidFill>
            <a:srgbClr val="D0D0D0"/>
          </a:solidFill>
          <a:ln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8088481" y="1741484"/>
            <a:ext cx="137337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晋</a:t>
            </a:r>
            <a:r>
              <a:rPr lang="en-US" altLang="zh-CN" sz="1600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12345</a:t>
            </a:r>
            <a:endParaRPr lang="en-US" altLang="zh-CN" sz="1600" dirty="0">
              <a:ln w="0"/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1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7572651" y="729294"/>
            <a:ext cx="4598619" cy="61287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616760" y="113397"/>
            <a:ext cx="2575240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13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服务站介绍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服务人员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57568" y="2474093"/>
            <a:ext cx="28290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专业技师</a:t>
            </a:r>
            <a:endParaRPr lang="en-US" altLang="zh-CN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57568" y="3142886"/>
            <a:ext cx="28290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统一形象</a:t>
            </a:r>
            <a:endParaRPr lang="en-US" altLang="zh-CN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57568" y="3843899"/>
            <a:ext cx="29118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规范</a:t>
            </a:r>
            <a:r>
              <a:rPr lang="zh-CN" altLang="en-US" sz="200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操作</a:t>
            </a:r>
            <a:endParaRPr lang="en-US" altLang="zh-CN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57568" y="4512692"/>
            <a:ext cx="1556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品质</a:t>
            </a:r>
            <a:r>
              <a:rPr lang="zh-CN" altLang="en-US" sz="200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保障</a:t>
            </a:r>
            <a:endParaRPr lang="en-US" altLang="zh-CN" sz="20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472619" y="729582"/>
            <a:ext cx="100032" cy="6127200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43" y="998451"/>
            <a:ext cx="1923824" cy="31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02" y="1738620"/>
            <a:ext cx="2472114" cy="164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77" y="4043954"/>
            <a:ext cx="3317006" cy="186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6" y="4712747"/>
            <a:ext cx="2775688" cy="168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39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17" y="3818395"/>
            <a:ext cx="5834575" cy="3039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767578"/>
            <a:ext cx="5842000" cy="30368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ADB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718" y="3193154"/>
            <a:ext cx="1810321" cy="616773"/>
          </a:xfrm>
          <a:prstGeom prst="rect">
            <a:avLst/>
          </a:prstGeom>
          <a:solidFill>
            <a:srgbClr val="9C9C9C"/>
          </a:solidFill>
          <a:ln>
            <a:solidFill>
              <a:srgbClr val="9C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717" y="3820907"/>
            <a:ext cx="1810321" cy="426886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49297" y="3292819"/>
            <a:ext cx="11191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b="1" cap="none" spc="3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标准</a:t>
            </a:r>
            <a:endParaRPr lang="en-US" altLang="zh-CN" sz="2400" b="1" cap="none" spc="30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9297" y="3890072"/>
            <a:ext cx="152461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400" b="0" cap="none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Light" panose="020B0300000000000000" pitchFamily="34" charset="-122"/>
                <a:ea typeface="思源黑体 Light" panose="020B0300000000000000" pitchFamily="34" charset="-122"/>
              </a:rPr>
              <a:t>配置剪式举升机</a:t>
            </a:r>
            <a:endParaRPr lang="en-US" altLang="zh-CN" sz="1400" b="0" cap="none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264278"/>
              </p:ext>
            </p:extLst>
          </p:nvPr>
        </p:nvGraphicFramePr>
        <p:xfrm>
          <a:off x="5993069" y="759109"/>
          <a:ext cx="6044453" cy="59972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1113"/>
                <a:gridCol w="1511113"/>
                <a:gridCol w="755557"/>
                <a:gridCol w="755557"/>
                <a:gridCol w="1511113"/>
              </a:tblGrid>
              <a:tr h="450126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服务站选址标准</a:t>
                      </a:r>
                      <a:endParaRPr lang="zh-CN" altLang="en-US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形状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长方形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楼层要求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一层</a:t>
                      </a:r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地下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使用面积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净面积</a:t>
                      </a:r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平方米（含卫生间）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内径宽度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5~6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进深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门宽度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4.5~6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门高度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2.4~3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楼层净高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3.8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米以上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地面要求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承重</a:t>
                      </a:r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吨以上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门头要求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1.3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米以上，可安装灯箱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25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房屋产权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产权明晰；非临时建筑；非违规建筑</a:t>
                      </a: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r>
                        <a:rPr lang="en-US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年租期</a:t>
                      </a:r>
                      <a:endParaRPr lang="zh-CN" alt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水电暖网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上下水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室内卫生间、有上下水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暖气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入户供电：</a:t>
                      </a:r>
                      <a:r>
                        <a:rPr lang="en-US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220V</a:t>
                      </a:r>
                      <a:r>
                        <a:rPr lang="zh-CN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</a:t>
                      </a:r>
                      <a:r>
                        <a:rPr lang="en-US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50A</a:t>
                      </a:r>
                      <a:r>
                        <a:rPr lang="zh-CN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</a:t>
                      </a:r>
                      <a:r>
                        <a:rPr lang="en-US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zh-CN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平方纯铜线接入</a:t>
                      </a:r>
                      <a:endParaRPr lang="zh-CN" alt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网络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可接入联通或电信光纤（</a:t>
                      </a:r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兆）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区域要求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汽车保有量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5000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辆（方圆</a:t>
                      </a:r>
                      <a:r>
                        <a:rPr lang="en-US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公里内）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周边环境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中大型社区周边</a:t>
                      </a:r>
                      <a:r>
                        <a:rPr lang="zh-CN" altLang="zh-CN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r>
                        <a:rPr lang="zh-CN" alt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交通便利</a:t>
                      </a: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lang="zh-CN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车辆出入方便</a:t>
                      </a:r>
                      <a:endParaRPr lang="zh-CN" alt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69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门前停车位</a:t>
                      </a:r>
                      <a:endParaRPr lang="zh-CN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门前停车</a:t>
                      </a:r>
                      <a:r>
                        <a:rPr lang="zh-CN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面积不小于</a:t>
                      </a:r>
                      <a:r>
                        <a:rPr lang="en-US" altLang="zh-CN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 </a:t>
                      </a: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平方米</a:t>
                      </a:r>
                      <a:endParaRPr lang="zh-CN" alt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84" y="784026"/>
            <a:ext cx="3330871" cy="33773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38" y="4251996"/>
            <a:ext cx="3575593" cy="25261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2963" y="167449"/>
            <a:ext cx="2386040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服务站介绍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选址标准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94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6333" y="327682"/>
            <a:ext cx="11556999" cy="6259796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67" y="2547294"/>
            <a:ext cx="3802343" cy="1985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1072488" y="2885052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6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r>
              <a:rPr lang="zh-CN" altLang="en-US" sz="36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、投资与回报</a:t>
            </a:r>
            <a:endParaRPr lang="en-US" altLang="zh-CN" sz="3600" b="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11679" y="3657267"/>
            <a:ext cx="3348588" cy="12080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前期一次性投资    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年度运营费用估算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年度收益估算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49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12192000" cy="61214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736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110593" y="3782987"/>
            <a:ext cx="4983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800" b="1" dirty="0" smtClean="0">
                <a:ln w="0"/>
                <a:solidFill>
                  <a:schemeClr val="bg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颠覆   创新</a:t>
            </a:r>
            <a:endParaRPr lang="en-US" altLang="zh-CN" sz="4800" b="1" cap="none" spc="0" dirty="0" smtClean="0">
              <a:ln w="0"/>
              <a:solidFill>
                <a:schemeClr val="bg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22460" y="4849786"/>
            <a:ext cx="27402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dirty="0" smtClean="0">
                <a:ln w="0"/>
                <a:solidFill>
                  <a:schemeClr val="bg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由此开启</a:t>
            </a:r>
            <a:endParaRPr lang="en-US" altLang="zh-CN" sz="3600" cap="none" spc="0" dirty="0" smtClean="0">
              <a:ln w="0"/>
              <a:solidFill>
                <a:schemeClr val="bg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7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1869" y="2947386"/>
            <a:ext cx="12181253" cy="39106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" y="792908"/>
            <a:ext cx="5943386" cy="2154477"/>
          </a:xfrm>
          <a:prstGeom prst="rect">
            <a:avLst/>
          </a:prstGeom>
        </p:spPr>
      </p:pic>
      <p:sp>
        <p:nvSpPr>
          <p:cNvPr id="5" name="椭圆 4"/>
          <p:cNvSpPr>
            <a:spLocks noChangeAspect="1"/>
          </p:cNvSpPr>
          <p:nvPr/>
        </p:nvSpPr>
        <p:spPr>
          <a:xfrm>
            <a:off x="570415" y="3785521"/>
            <a:ext cx="956178" cy="956178"/>
          </a:xfrm>
          <a:prstGeom prst="ellipse">
            <a:avLst/>
          </a:prstGeom>
          <a:solidFill>
            <a:srgbClr val="F2F2F2"/>
          </a:solidFill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9595" y="157137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15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投资与回报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前期投资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7" y="3986369"/>
            <a:ext cx="523176" cy="5231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64935" y="3422599"/>
            <a:ext cx="3963508" cy="4646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服务站建设费</a:t>
            </a:r>
            <a:r>
              <a:rPr lang="zh-CN" altLang="en-US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万元）</a:t>
            </a:r>
            <a:endParaRPr lang="en-US" altLang="zh-CN" b="0" cap="none" spc="0" dirty="0" smtClean="0">
              <a:ln w="0"/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64936" y="3928518"/>
            <a:ext cx="4806886" cy="8233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基础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装修及家具软装费用：</a:t>
            </a:r>
            <a:r>
              <a:rPr lang="en-US" altLang="zh-CN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8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元</a:t>
            </a:r>
            <a:endParaRPr lang="en-US" altLang="zh-CN" sz="12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维修设备、维修工具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、网络安防设备：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6万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元</a:t>
            </a:r>
            <a:endParaRPr lang="en-US" altLang="zh-CN" sz="12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该费用会因实际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房屋条件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不同产生浮动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，按最终决算多退少补</a:t>
            </a:r>
            <a:endParaRPr lang="en-US" altLang="zh-CN" sz="1400" b="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570415" y="5335314"/>
            <a:ext cx="957600" cy="957600"/>
          </a:xfrm>
          <a:prstGeom prst="ellipse">
            <a:avLst/>
          </a:prstGeom>
          <a:solidFill>
            <a:srgbClr val="F2F2F2"/>
          </a:solidFill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7" y="5515279"/>
            <a:ext cx="542795" cy="5427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90133" y="5768251"/>
            <a:ext cx="494835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装修施工图设计、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基础装修、设备采购安装、网络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调试</a:t>
            </a:r>
            <a:endParaRPr lang="en-US" altLang="zh-CN" sz="12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验收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交付等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事项全权托管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费用</a:t>
            </a:r>
          </a:p>
        </p:txBody>
      </p:sp>
      <p:sp>
        <p:nvSpPr>
          <p:cNvPr id="13" name="矩形 12"/>
          <p:cNvSpPr/>
          <p:nvPr/>
        </p:nvSpPr>
        <p:spPr>
          <a:xfrm>
            <a:off x="1664935" y="5274926"/>
            <a:ext cx="2871555" cy="4646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托管技术服务费</a:t>
            </a:r>
            <a:r>
              <a:rPr lang="zh-CN" altLang="en-US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万元）</a:t>
            </a:r>
            <a:endParaRPr lang="en-US" altLang="zh-CN" b="0" cap="none" spc="0" dirty="0" smtClean="0">
              <a:ln w="0"/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>
            <a:spLocks noChangeAspect="1"/>
          </p:cNvSpPr>
          <p:nvPr/>
        </p:nvSpPr>
        <p:spPr>
          <a:xfrm>
            <a:off x="6750211" y="5335314"/>
            <a:ext cx="957600" cy="957600"/>
          </a:xfrm>
          <a:prstGeom prst="ellipse">
            <a:avLst/>
          </a:prstGeom>
          <a:solidFill>
            <a:srgbClr val="F2F2F2"/>
          </a:solidFill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55" y="5575222"/>
            <a:ext cx="543600" cy="54360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7844731" y="5785109"/>
            <a:ext cx="3724096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加盟保证金用于约束加盟商的违约行为</a:t>
            </a:r>
            <a:endParaRPr lang="en-US" altLang="zh-CN" sz="1200" dirty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该保证金在加盟期届满且无严重违约情况下全额返还</a:t>
            </a:r>
          </a:p>
        </p:txBody>
      </p:sp>
      <p:sp>
        <p:nvSpPr>
          <p:cNvPr id="34" name="矩形 33"/>
          <p:cNvSpPr/>
          <p:nvPr/>
        </p:nvSpPr>
        <p:spPr>
          <a:xfrm>
            <a:off x="7851133" y="5271150"/>
            <a:ext cx="2280429" cy="4646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加盟保证金（</a:t>
            </a:r>
            <a:r>
              <a:rPr lang="en-US" altLang="zh-CN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万元）</a:t>
            </a:r>
            <a:endParaRPr lang="en-US" altLang="zh-CN" b="0" cap="none" spc="0" dirty="0" smtClean="0">
              <a:ln w="0"/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>
            <a:spLocks noChangeAspect="1"/>
          </p:cNvSpPr>
          <p:nvPr/>
        </p:nvSpPr>
        <p:spPr>
          <a:xfrm>
            <a:off x="6750211" y="3785521"/>
            <a:ext cx="957600" cy="957600"/>
          </a:xfrm>
          <a:prstGeom prst="ellipse">
            <a:avLst/>
          </a:prstGeom>
          <a:solidFill>
            <a:srgbClr val="F2F2F2"/>
          </a:solidFill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29" y="3992521"/>
            <a:ext cx="543600" cy="5436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7851133" y="3422599"/>
            <a:ext cx="3456837" cy="4646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运营流动资金（</a:t>
            </a:r>
            <a:r>
              <a:rPr lang="en-US" altLang="zh-CN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n w="0"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万元）</a:t>
            </a:r>
            <a:endParaRPr lang="en-US" altLang="zh-CN" b="0" cap="none" spc="0" dirty="0" smtClean="0">
              <a:ln w="0"/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851133" y="3928518"/>
            <a:ext cx="3877985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服务站运营前期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支付技师工资、缴纳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物业等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费用</a:t>
            </a:r>
          </a:p>
          <a:p>
            <a:pPr>
              <a:lnSpc>
                <a:spcPts val="1900"/>
              </a:lnSpc>
            </a:pP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运营流动资金不足1万元时，加盟商需补足到2万元</a:t>
            </a:r>
          </a:p>
          <a:p>
            <a:pPr>
              <a:lnSpc>
                <a:spcPts val="1900"/>
              </a:lnSpc>
            </a:pP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流动资金在加盟期届满后将剩余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资金</a:t>
            </a:r>
            <a:r>
              <a:rPr lang="zh-CN" altLang="en-US" sz="12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全额</a:t>
            </a:r>
            <a:r>
              <a:rPr lang="zh-CN" altLang="en-US" sz="1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返还</a:t>
            </a:r>
            <a:endParaRPr lang="zh-CN" altLang="en-US" sz="1200" dirty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638489" y="1191746"/>
            <a:ext cx="4369822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400" b="1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前期一次性投资：</a:t>
            </a:r>
            <a:r>
              <a:rPr lang="en-US" altLang="zh-CN" sz="2400" b="1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14~16</a:t>
            </a:r>
            <a:r>
              <a:rPr lang="zh-CN" altLang="en-US" sz="2400" b="1" dirty="0" smtClean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endParaRPr lang="en-US" altLang="zh-CN" sz="2400" b="1" cap="none" spc="0" dirty="0" smtClean="0">
              <a:ln w="0"/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638488" y="1732180"/>
            <a:ext cx="4669481" cy="98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一次性投资不含房租费用</a:t>
            </a:r>
            <a:endParaRPr lang="en-US" altLang="zh-CN" sz="140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运营流动资金和加盟保证金在合同期满后无息返还</a:t>
            </a:r>
            <a:endParaRPr lang="en-US" altLang="zh-CN" sz="1400" dirty="0" smtClean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900"/>
              </a:lnSpc>
            </a:pPr>
            <a:endParaRPr lang="zh-CN" altLang="en-US" sz="1200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58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523" y="1961964"/>
            <a:ext cx="4350058" cy="2482020"/>
          </a:xfrm>
          <a:prstGeom prst="rect">
            <a:avLst/>
          </a:prstGeom>
          <a:solidFill>
            <a:srgbClr val="7F7F7F"/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642712" y="174892"/>
            <a:ext cx="2286822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16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服务站定位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运营费用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9832" y="2304806"/>
            <a:ext cx="3854917" cy="4829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服务站年度运营费用估算</a:t>
            </a:r>
            <a:endParaRPr lang="en-US" altLang="zh-CN" sz="2400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50058" y="781236"/>
            <a:ext cx="7841942" cy="5965794"/>
          </a:xfrm>
          <a:prstGeom prst="rect">
            <a:avLst/>
          </a:prstGeom>
          <a:solidFill>
            <a:srgbClr val="ADB9CA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456948"/>
              </p:ext>
            </p:extLst>
          </p:nvPr>
        </p:nvGraphicFramePr>
        <p:xfrm>
          <a:off x="4492759" y="893868"/>
          <a:ext cx="7578819" cy="39689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4320"/>
                <a:gridCol w="1109673"/>
                <a:gridCol w="740664"/>
                <a:gridCol w="983119"/>
                <a:gridCol w="893460"/>
                <a:gridCol w="670184"/>
                <a:gridCol w="754222"/>
                <a:gridCol w="2013177"/>
              </a:tblGrid>
              <a:tr h="3565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项 目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数量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单价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面积</a:t>
                      </a:r>
                      <a:r>
                        <a:rPr lang="en-US" altLang="zh-CN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/</a:t>
                      </a:r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系数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系数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合计</a:t>
                      </a:r>
                      <a:r>
                        <a:rPr lang="zh-CN" altLang="en-US" sz="9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（元）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备注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水费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216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月耗水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吨计（商业用水）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电费</a:t>
                      </a: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5475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度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度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6570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日耗电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度计（商业用电）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取暖费</a:t>
                      </a: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7.5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平米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1.24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2790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米层高加收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24%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（商业取暖）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垃圾费</a:t>
                      </a:r>
                      <a:endParaRPr lang="zh-CN" altLang="en-US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平米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864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建筑面积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平米计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物业费</a:t>
                      </a: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平米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1440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网费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1440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兆光纤（联通或电信）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保洁费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定期全面保洁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设备维护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不含设备损坏维修费用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服务站保险费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雇主责任险、第三方险、财产险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技师工伤保险费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1260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技师工伤保险费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财务托管费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代收代付、代理记账、税务申报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房租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70000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70000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房租高于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万元不建议租用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总计</a:t>
                      </a:r>
                      <a:endParaRPr lang="zh-CN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97180</a:t>
                      </a:r>
                      <a:endParaRPr lang="zh-CN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256708"/>
              </p:ext>
            </p:extLst>
          </p:nvPr>
        </p:nvGraphicFramePr>
        <p:xfrm>
          <a:off x="4499582" y="4862772"/>
          <a:ext cx="7571996" cy="17459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4320"/>
                <a:gridCol w="1102850"/>
                <a:gridCol w="740664"/>
                <a:gridCol w="989942"/>
                <a:gridCol w="893460"/>
                <a:gridCol w="3430760"/>
              </a:tblGrid>
              <a:tr h="3565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序号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项 目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基数（元）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比例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金额（元）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备注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技师工资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355000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25%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88750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营业额以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35.5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年计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易耗品</a:t>
                      </a: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355000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1%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饮用水、洗手液、卫生纸、垃圾袋、工业抹布、手套等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增值税</a:t>
                      </a: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月营业额</a:t>
                      </a:r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万元以内免征</a:t>
                      </a: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其他税赋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355000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1%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3550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城建税、残保、河道、教育附加费、工会经费等</a:t>
                      </a: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  <a:tr h="277872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总计</a:t>
                      </a:r>
                      <a:endParaRPr lang="zh-CN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95850</a:t>
                      </a:r>
                      <a:endParaRPr lang="zh-CN" alt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776" marR="66776" marT="33387" marB="33387" anchor="ctr"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249832" y="2898750"/>
            <a:ext cx="38549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以建筑面积</a:t>
            </a:r>
            <a:r>
              <a:rPr lang="en-US" altLang="zh-CN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60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平方米计算</a:t>
            </a:r>
            <a:endParaRPr lang="en-US" altLang="zh-CN" sz="140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除技师工资外，其他费用相对固定</a:t>
            </a:r>
            <a:endParaRPr lang="en-US" altLang="zh-CN" sz="140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所列费用不包含加盟商应承担的房产税和个人所得税</a:t>
            </a:r>
            <a:endParaRPr lang="zh-CN" altLang="en-US" sz="12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11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875" y="3456830"/>
            <a:ext cx="4351125" cy="32285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5082" y="748429"/>
            <a:ext cx="8421446" cy="5936936"/>
          </a:xfrm>
          <a:prstGeom prst="rect">
            <a:avLst/>
          </a:prstGeom>
          <a:solidFill>
            <a:srgbClr val="7F7F7F"/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4776" y="2823579"/>
            <a:ext cx="7953152" cy="38617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431104"/>
              </p:ext>
            </p:extLst>
          </p:nvPr>
        </p:nvGraphicFramePr>
        <p:xfrm>
          <a:off x="765694" y="2983383"/>
          <a:ext cx="7610209" cy="3561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0113"/>
                <a:gridCol w="750488"/>
                <a:gridCol w="867237"/>
                <a:gridCol w="851990"/>
                <a:gridCol w="901400"/>
                <a:gridCol w="901400"/>
                <a:gridCol w="1050636"/>
                <a:gridCol w="662530"/>
                <a:gridCol w="924415"/>
              </a:tblGrid>
              <a:tr h="3720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日订单量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日营业额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年营业天数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年营业额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固定成本</a:t>
                      </a:r>
                      <a:r>
                        <a:rPr lang="en-US" altLang="zh-CN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/</a:t>
                      </a:r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年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变动成本</a:t>
                      </a:r>
                      <a:r>
                        <a:rPr lang="en-US" altLang="zh-CN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/</a:t>
                      </a:r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年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技师工资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状态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盈利</a:t>
                      </a:r>
                      <a:r>
                        <a:rPr lang="en-US" altLang="zh-CN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/</a:t>
                      </a:r>
                      <a:r>
                        <a:rPr lang="zh-CN" altLang="en-US" sz="1000" b="1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年</a:t>
                      </a:r>
                      <a:endParaRPr lang="zh-CN" altLang="en-US" sz="1000" b="1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35.5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0.71</a:t>
                      </a:r>
                      <a:r>
                        <a:rPr lang="zh-CN" altLang="en-US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8.87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盈利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15.92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31.95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0.64</a:t>
                      </a:r>
                      <a:r>
                        <a:rPr lang="zh-CN" altLang="en-US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盈利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13.31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28.4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0.57</a:t>
                      </a:r>
                      <a:r>
                        <a:rPr lang="zh-CN" altLang="en-US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7.1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盈利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10.73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24.85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r>
                        <a:rPr lang="zh-CN" altLang="en-US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6.21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盈利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8.14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21.3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0.43</a:t>
                      </a:r>
                      <a:r>
                        <a:rPr lang="zh-CN" altLang="en-US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5.32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盈利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5.55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17.75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0.35</a:t>
                      </a:r>
                      <a:r>
                        <a:rPr lang="zh-CN" altLang="en-US" sz="10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4.97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盈利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r>
                        <a:rPr lang="zh-CN" altLang="en-US" sz="1000" dirty="0" smtClean="0">
                          <a:solidFill>
                            <a:srgbClr val="AA0C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rgbClr val="AA0C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14.2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0.28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4.97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亏损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-1.05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10.65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0.21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4.97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亏损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-4.53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7.1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0.14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4.97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亏损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-8.01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3.55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0.07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4.97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亏损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-11.49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  <a:tr h="289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 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亏损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-10</a:t>
                      </a:r>
                      <a:r>
                        <a:rPr lang="zh-CN" altLang="en-US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9669" marR="69669" marT="34833" marB="34833" anchor="ctr"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339595" y="157137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17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投资与回报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收益估算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4777" y="955400"/>
            <a:ext cx="3854917" cy="4829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服务站年度收益估算表</a:t>
            </a:r>
            <a:endParaRPr lang="en-US" altLang="zh-CN" sz="2400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4777" y="1549344"/>
            <a:ext cx="455424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服务站每年营业天数以</a:t>
            </a:r>
            <a:r>
              <a:rPr lang="en-US" altLang="zh-CN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355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天估算</a:t>
            </a:r>
            <a:endParaRPr lang="en-US" altLang="zh-CN" sz="140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为保证品质，单个服务站每天保养车辆上限为</a:t>
            </a:r>
            <a:r>
              <a:rPr lang="en-US" altLang="zh-CN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辆</a:t>
            </a:r>
            <a:endParaRPr lang="en-US" altLang="zh-CN" sz="140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收益项目：每辆车工时费</a:t>
            </a:r>
            <a:r>
              <a:rPr lang="en-US" altLang="zh-CN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100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元，配件</a:t>
            </a:r>
            <a:r>
              <a:rPr lang="en-US" altLang="zh-CN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</a:t>
            </a:r>
            <a:r>
              <a:rPr lang="zh-CN" altLang="en-US" sz="1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利</a:t>
            </a:r>
            <a:endParaRPr lang="zh-CN" altLang="en-US" sz="12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97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6333" y="327682"/>
            <a:ext cx="11556999" cy="6259796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67" y="2542148"/>
            <a:ext cx="3802343" cy="1996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1072488" y="2458923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6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r>
              <a:rPr lang="zh-CN" altLang="en-US" sz="36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、运营与管理</a:t>
            </a:r>
            <a:endParaRPr lang="en-US" altLang="zh-CN" sz="3600" b="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11678" y="3231138"/>
            <a:ext cx="4200849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</a:t>
            </a:r>
            <a:r>
              <a:rPr lang="zh-CN" altLang="en-US" sz="16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建设</a:t>
            </a: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体系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加盟商支撑体系    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配件供应体系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运营监管体系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技师管理体系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软件支撑体系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787957" y="755134"/>
            <a:ext cx="6404043" cy="30039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644853" y="1677418"/>
            <a:ext cx="5135343" cy="13619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3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六大体系助力 </a:t>
            </a:r>
            <a:endParaRPr lang="en-US" altLang="zh-CN" sz="32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300"/>
              </a:lnSpc>
            </a:pPr>
            <a:endParaRPr lang="en-US" altLang="zh-CN" sz="3200" dirty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300"/>
              </a:lnSpc>
            </a:pPr>
            <a:r>
              <a:rPr lang="en-US" altLang="zh-CN" sz="3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         </a:t>
            </a:r>
            <a:r>
              <a:rPr lang="zh-CN" altLang="en-US" sz="32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为您保驾护航</a:t>
            </a:r>
            <a:endParaRPr lang="en-US" altLang="zh-CN" sz="320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135"/>
            <a:ext cx="5787957" cy="4571468"/>
          </a:xfrm>
          <a:prstGeom prst="rect">
            <a:avLst/>
          </a:prstGeom>
        </p:spPr>
      </p:pic>
      <p:sp>
        <p:nvSpPr>
          <p:cNvPr id="11" name="椭圆 10"/>
          <p:cNvSpPr>
            <a:spLocks noChangeAspect="1"/>
          </p:cNvSpPr>
          <p:nvPr/>
        </p:nvSpPr>
        <p:spPr>
          <a:xfrm>
            <a:off x="6317583" y="4019137"/>
            <a:ext cx="652531" cy="65253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175498" y="4084629"/>
            <a:ext cx="1631149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服务站建设体系</a:t>
            </a:r>
            <a:endParaRPr lang="en-US" altLang="zh-CN" sz="16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255388" y="4084158"/>
            <a:ext cx="2479048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</a:t>
            </a:r>
            <a:r>
              <a:rPr lang="zh-CN" altLang="en-US" sz="16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商</a:t>
            </a:r>
            <a:r>
              <a:rPr lang="zh-CN" altLang="en-US" sz="1600" dirty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</a:t>
            </a:r>
            <a:r>
              <a:rPr lang="zh-CN" altLang="en-US" sz="16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体系</a:t>
            </a:r>
            <a:endParaRPr lang="en-US" altLang="zh-CN" sz="16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175498" y="4984378"/>
            <a:ext cx="1631149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配件供应体系</a:t>
            </a:r>
            <a:endParaRPr lang="en-US" altLang="zh-CN" sz="16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175498" y="5902914"/>
            <a:ext cx="1542372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技师管理体系</a:t>
            </a:r>
            <a:endParaRPr lang="en-US" altLang="zh-CN" sz="16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0255388" y="5040398"/>
            <a:ext cx="2479048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运营监管体系</a:t>
            </a:r>
            <a:endParaRPr lang="en-US" altLang="zh-CN" sz="16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0255388" y="5903022"/>
            <a:ext cx="2479048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软件支撑体系</a:t>
            </a:r>
            <a:endParaRPr lang="en-US" altLang="zh-CN" sz="16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55" y="4194874"/>
            <a:ext cx="355758" cy="355758"/>
          </a:xfrm>
          <a:prstGeom prst="rect">
            <a:avLst/>
          </a:prstGeom>
        </p:spPr>
      </p:pic>
      <p:sp>
        <p:nvSpPr>
          <p:cNvPr id="52" name="椭圆 51"/>
          <p:cNvSpPr>
            <a:spLocks noChangeAspect="1"/>
          </p:cNvSpPr>
          <p:nvPr/>
        </p:nvSpPr>
        <p:spPr>
          <a:xfrm>
            <a:off x="6285104" y="5854949"/>
            <a:ext cx="652531" cy="65253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>
            <a:spLocks noChangeAspect="1"/>
          </p:cNvSpPr>
          <p:nvPr/>
        </p:nvSpPr>
        <p:spPr>
          <a:xfrm>
            <a:off x="9353619" y="4014879"/>
            <a:ext cx="652531" cy="65253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>
            <a:off x="9356051" y="4933415"/>
            <a:ext cx="652531" cy="65253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>
            <a:spLocks noChangeAspect="1"/>
          </p:cNvSpPr>
          <p:nvPr/>
        </p:nvSpPr>
        <p:spPr>
          <a:xfrm>
            <a:off x="6285104" y="4937043"/>
            <a:ext cx="652531" cy="65253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>
            <a:spLocks noChangeAspect="1"/>
          </p:cNvSpPr>
          <p:nvPr/>
        </p:nvSpPr>
        <p:spPr>
          <a:xfrm>
            <a:off x="9353619" y="5859889"/>
            <a:ext cx="652531" cy="65253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02" y="4149163"/>
            <a:ext cx="369988" cy="369988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04" y="5081231"/>
            <a:ext cx="378526" cy="378526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3" y="5999508"/>
            <a:ext cx="369988" cy="369988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62" y="5103041"/>
            <a:ext cx="341528" cy="341528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42" y="6030266"/>
            <a:ext cx="369988" cy="36998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39595" y="157137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18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运营管理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运营体系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28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851" y="4085381"/>
            <a:ext cx="12191999" cy="2454205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1445631"/>
            <a:ext cx="12191999" cy="542971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777428" y="1445631"/>
            <a:ext cx="3268696" cy="472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0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服务站建设体系</a:t>
            </a:r>
            <a:endParaRPr lang="en-US" altLang="zh-CN" sz="2000" b="0" cap="none" spc="0" dirty="0" smtClean="0">
              <a:ln w="0"/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93" y="2342947"/>
            <a:ext cx="720000" cy="72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" y="1159353"/>
            <a:ext cx="3444979" cy="228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05" y="2357583"/>
            <a:ext cx="720000" cy="7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19" y="2335953"/>
            <a:ext cx="720000" cy="7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38" y="2346804"/>
            <a:ext cx="800721" cy="8007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20" y="2412056"/>
            <a:ext cx="828000" cy="82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849" y="2404385"/>
            <a:ext cx="760361" cy="760361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993898" y="3055844"/>
            <a:ext cx="823462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门</a:t>
            </a: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店选址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330909" y="3053219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房屋租赁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605741" y="3038671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设计装修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069216" y="3072675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设备配置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520712" y="3070828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网络布线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831481" y="3051372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档案管理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163455" y="1449454"/>
            <a:ext cx="3029322" cy="5429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522728" y="1555592"/>
            <a:ext cx="267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i="1" cap="none" spc="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全托管模式   一条龙管理</a:t>
            </a:r>
            <a:endParaRPr lang="zh-CN" altLang="en-US" sz="1600" i="1" cap="none" spc="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48" y="4271583"/>
            <a:ext cx="8717725" cy="5429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385667" y="4276491"/>
            <a:ext cx="2244618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0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</a:t>
            </a:r>
            <a:r>
              <a:rPr lang="zh-CN" altLang="en-US" sz="2000" dirty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</a:t>
            </a:r>
            <a:r>
              <a:rPr lang="zh-CN" altLang="en-US" sz="20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体系</a:t>
            </a:r>
            <a:endParaRPr lang="en-US" altLang="zh-CN" sz="2000" b="0" cap="none" spc="0" dirty="0" smtClean="0">
              <a:ln w="0"/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-248" y="4271583"/>
            <a:ext cx="3029322" cy="5429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359025" y="4377721"/>
            <a:ext cx="267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i="1" cap="none" spc="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贴心服务    诚信保障</a:t>
            </a:r>
            <a:endParaRPr lang="zh-CN" altLang="en-US" sz="1600" i="1" cap="none" spc="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</p:txBody>
      </p:sp>
      <p:pic>
        <p:nvPicPr>
          <p:cNvPr id="44" name="图片 4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77" y="3973829"/>
            <a:ext cx="3445200" cy="228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6" y="5149444"/>
            <a:ext cx="720000" cy="72000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6" y="5200834"/>
            <a:ext cx="609074" cy="6090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35" y="5158288"/>
            <a:ext cx="720000" cy="72000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58" y="5242884"/>
            <a:ext cx="720000" cy="529412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34" y="5077579"/>
            <a:ext cx="720000" cy="72000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855305" y="5756776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F2F2F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前期洽谈</a:t>
            </a:r>
            <a:endParaRPr lang="en-US" altLang="zh-CN" sz="1200" b="0" cap="none" spc="0" dirty="0" smtClean="0">
              <a:ln w="0"/>
              <a:solidFill>
                <a:srgbClr val="F2F2F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372971" y="5773176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F2F2F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协议签署</a:t>
            </a:r>
            <a:endParaRPr lang="en-US" altLang="zh-CN" sz="1200" b="0" cap="none" spc="0" dirty="0" smtClean="0">
              <a:ln w="0"/>
              <a:solidFill>
                <a:srgbClr val="F2F2F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926116" y="5770814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F2F2F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投资缴纳</a:t>
            </a:r>
            <a:endParaRPr lang="en-US" altLang="zh-CN" sz="1200" b="0" cap="none" spc="0" dirty="0" smtClean="0">
              <a:ln w="0"/>
              <a:solidFill>
                <a:srgbClr val="F2F2F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402454" y="5770814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F2F2F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执照办理</a:t>
            </a:r>
            <a:endParaRPr lang="en-US" altLang="zh-CN" sz="1200" b="0" cap="none" spc="0" dirty="0" smtClean="0">
              <a:ln w="0"/>
              <a:solidFill>
                <a:srgbClr val="F2F2F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975857" y="5748168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zh-CN" sz="1200" dirty="0" smtClean="0">
                <a:ln w="0"/>
                <a:solidFill>
                  <a:srgbClr val="F2F2F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</a:t>
            </a:r>
            <a:r>
              <a:rPr lang="zh-CN" altLang="en-US" sz="1200" dirty="0" smtClean="0">
                <a:ln w="0"/>
                <a:solidFill>
                  <a:srgbClr val="F2F2F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开通</a:t>
            </a:r>
            <a:endParaRPr lang="en-US" altLang="zh-CN" sz="1200" b="0" cap="none" spc="0" dirty="0" smtClean="0">
              <a:ln w="0"/>
              <a:solidFill>
                <a:srgbClr val="F2F2F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238478" y="174892"/>
            <a:ext cx="369105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19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运营管理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服务站建设及加盟商服务体系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94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" y="754603"/>
            <a:ext cx="12191999" cy="192847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007" y="1055433"/>
            <a:ext cx="6161103" cy="5171631"/>
          </a:xfrm>
          <a:prstGeom prst="rect">
            <a:avLst/>
          </a:prstGeom>
          <a:solidFill>
            <a:srgbClr val="7F7F7F"/>
          </a:solidFill>
          <a:ln>
            <a:solidFill>
              <a:srgbClr val="9C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65" y="1643110"/>
            <a:ext cx="2447076" cy="1383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8" y="1643988"/>
            <a:ext cx="2450943" cy="1382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101" y="577604"/>
            <a:ext cx="3505959" cy="24548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-9977" y="3026389"/>
            <a:ext cx="6171080" cy="5429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4016" y="3061495"/>
            <a:ext cx="3268696" cy="472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000" dirty="0" smtClean="0">
                <a:ln w="0"/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配件供应体系</a:t>
            </a:r>
            <a:endParaRPr lang="en-US" altLang="zh-CN" sz="2000" b="0" cap="none" spc="0" dirty="0" smtClean="0">
              <a:ln w="0"/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887320" y="3026389"/>
            <a:ext cx="2273783" cy="5429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061655" y="3132828"/>
            <a:ext cx="2091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i="1" cap="none" spc="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正品保障   假一罚十</a:t>
            </a:r>
            <a:endParaRPr lang="zh-CN" altLang="en-US" sz="1600" i="1" cap="none" spc="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67968" y="2483880"/>
            <a:ext cx="3749688" cy="542971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557832" y="2492917"/>
            <a:ext cx="2043295" cy="472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0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技师管理体系</a:t>
            </a:r>
            <a:endParaRPr lang="en-US" altLang="zh-CN" sz="2000" b="0" cap="none" spc="0" dirty="0" smtClean="0">
              <a:ln w="0"/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39608" y="3912675"/>
            <a:ext cx="284771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供应商入围 </a:t>
            </a:r>
            <a:endParaRPr lang="en-US" altLang="zh-CN" sz="1600" dirty="0" smtClean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相关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资质审核 </a:t>
            </a:r>
            <a:endParaRPr lang="en-US" altLang="zh-CN" sz="1600" dirty="0" smtClean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供货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能力评估 </a:t>
            </a:r>
            <a:endParaRPr lang="en-US" altLang="zh-CN" sz="1600" dirty="0" smtClean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供货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协议签署 </a:t>
            </a:r>
            <a:endParaRPr lang="en-US" altLang="zh-CN" sz="1600" dirty="0" smtClean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供货环节全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流程</a:t>
            </a: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监管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918217" y="2483001"/>
            <a:ext cx="2273783" cy="5429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0092552" y="2598318"/>
            <a:ext cx="2091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i="1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严格入职</a:t>
            </a:r>
            <a:r>
              <a:rPr lang="zh-CN" altLang="en-US" sz="1600" i="1" cap="none" spc="0" dirty="0" smtClean="0">
                <a:ln w="0"/>
                <a:solidFill>
                  <a:schemeClr val="bg1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</a:rPr>
              <a:t>   规范管理</a:t>
            </a:r>
            <a:endParaRPr lang="zh-CN" altLang="en-US" sz="1600" i="1" cap="none" spc="0" dirty="0">
              <a:ln w="0"/>
              <a:solidFill>
                <a:schemeClr val="bg1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90" y="3539882"/>
            <a:ext cx="759240" cy="684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76" y="3522998"/>
            <a:ext cx="720000" cy="72000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99" y="3531876"/>
            <a:ext cx="720000" cy="72000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4930853"/>
            <a:ext cx="828000" cy="82800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13" y="5019462"/>
            <a:ext cx="720000" cy="7200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217" y="5019462"/>
            <a:ext cx="720000" cy="72000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168" y="5038853"/>
            <a:ext cx="720000" cy="720000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>
            <a:off x="7402878" y="4187778"/>
            <a:ext cx="823462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简历</a:t>
            </a: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档案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9023145" y="4187778"/>
            <a:ext cx="823462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招聘面试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0501968" y="4187778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入职体检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761416" y="5721233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劳务合同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357024" y="5727830"/>
            <a:ext cx="823462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保险办理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901600" y="5711538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工装订制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1135315" y="5713066"/>
            <a:ext cx="82346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指纹登记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39594" y="157137"/>
            <a:ext cx="3850665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运营管理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配件供应及技师管理体系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34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0" y="784924"/>
            <a:ext cx="12192000" cy="2593276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842123" y="760731"/>
            <a:ext cx="930294" cy="60972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646139" y="1296049"/>
            <a:ext cx="3322261" cy="5026629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940723" y="2456970"/>
            <a:ext cx="2043295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400" b="1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运营体系</a:t>
            </a:r>
            <a:endParaRPr lang="en-US" altLang="zh-CN" sz="2400" b="1" cap="none" spc="0" dirty="0" smtClean="0">
              <a:ln w="0"/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8" y="1543319"/>
            <a:ext cx="1993045" cy="149478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93" y="1416318"/>
            <a:ext cx="1471704" cy="1471704"/>
          </a:xfrm>
          <a:prstGeom prst="rect">
            <a:avLst/>
          </a:prstGeom>
        </p:spPr>
      </p:pic>
      <p:sp>
        <p:nvSpPr>
          <p:cNvPr id="45" name="右箭头 44"/>
          <p:cNvSpPr/>
          <p:nvPr/>
        </p:nvSpPr>
        <p:spPr>
          <a:xfrm>
            <a:off x="6342070" y="1847370"/>
            <a:ext cx="956955" cy="609600"/>
          </a:xfrm>
          <a:prstGeom prst="rightArrow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61849" y="3066883"/>
            <a:ext cx="277565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百</a:t>
            </a:r>
            <a:r>
              <a:rPr lang="zh-CN" altLang="en-US" sz="1200" dirty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圆</a:t>
            </a:r>
            <a:r>
              <a:rPr lang="en-US" altLang="zh-CN" sz="1200" dirty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汽车保养崇尚简单高效的管理模式，通过</a:t>
            </a:r>
            <a:r>
              <a:rPr lang="en-US" altLang="zh-CN" sz="1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ERP</a:t>
            </a:r>
            <a:r>
              <a:rPr lang="zh-CN" altLang="en-US" sz="1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管理系统实现体系内所有资源的衔接调度，实现工作商品化，从而将扁平化管理的效能发挥到极致。</a:t>
            </a:r>
            <a:endParaRPr lang="en-US" altLang="zh-CN" sz="1200" dirty="0" smtClean="0">
              <a:ln w="0"/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对体系内各业务和工作值的标准化构建，使得</a:t>
            </a:r>
            <a:r>
              <a:rPr lang="en-US" altLang="zh-CN" sz="1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ERP</a:t>
            </a:r>
            <a:r>
              <a:rPr lang="zh-CN" altLang="en-US" sz="120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管理系统取代了总经理、副总经理、部门经理等中层甚至高层管理者，大幅度降低人力成本和“人治”所带来的潜在风险。</a:t>
            </a:r>
            <a:endParaRPr lang="en-US" altLang="zh-CN" sz="1200" dirty="0">
              <a:ln w="0"/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393693" y="5543658"/>
            <a:ext cx="1605391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zh-CN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 x 24</a:t>
            </a: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小时监控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153851" y="5548805"/>
            <a:ext cx="1456732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实施录像采集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556657" y="5548193"/>
            <a:ext cx="1458118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定期全面保洁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952631" y="5551133"/>
            <a:ext cx="1456853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客户监督监管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0489382" y="5551133"/>
            <a:ext cx="1437416" cy="4475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200" dirty="0" smtClean="0">
                <a:ln w="0"/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财务独立核算</a:t>
            </a:r>
            <a:endParaRPr lang="en-US" altLang="zh-CN" sz="1200" b="0" cap="none" spc="0" dirty="0" smtClean="0">
              <a:ln w="0"/>
              <a:solidFill>
                <a:srgbClr val="7F7F7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0207608" y="1785403"/>
            <a:ext cx="1812757" cy="7335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dirty="0">
                <a:ln w="0"/>
                <a:solidFill>
                  <a:srgbClr val="287FB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轻</a:t>
            </a:r>
            <a:r>
              <a:rPr lang="zh-CN" altLang="en-US" dirty="0" smtClean="0">
                <a:ln w="0"/>
                <a:solidFill>
                  <a:srgbClr val="287FB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量、高效</a:t>
            </a:r>
            <a:endParaRPr lang="en-US" altLang="zh-CN" b="0" cap="none" spc="0" dirty="0" smtClean="0">
              <a:ln w="0"/>
              <a:solidFill>
                <a:srgbClr val="287FB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2500"/>
              </a:lnSpc>
            </a:pPr>
            <a:r>
              <a:rPr lang="zh-CN" altLang="en-US" b="0" cap="none" spc="0" dirty="0" smtClean="0">
                <a:ln w="0"/>
                <a:solidFill>
                  <a:srgbClr val="287FB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信息化全覆盖</a:t>
            </a:r>
            <a:endParaRPr lang="en-US" altLang="zh-CN" sz="2000" b="0" cap="none" spc="0" dirty="0" smtClean="0">
              <a:ln w="0"/>
              <a:solidFill>
                <a:srgbClr val="287FB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95" y="4677795"/>
            <a:ext cx="864000" cy="86400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31" y="4634963"/>
            <a:ext cx="864000" cy="864000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87" y="4624987"/>
            <a:ext cx="864000" cy="86400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44" y="4667819"/>
            <a:ext cx="864000" cy="86400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157" y="4667819"/>
            <a:ext cx="864000" cy="864000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4487408" y="3766899"/>
            <a:ext cx="2648523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0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服务站监管</a:t>
            </a:r>
            <a:endParaRPr lang="en-US" altLang="zh-CN" sz="200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499107" y="174892"/>
            <a:ext cx="243042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21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运营管理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运营监管体系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3124978"/>
            <a:ext cx="12192000" cy="3733022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20310" y="748300"/>
            <a:ext cx="6635236" cy="2376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21129" y="1677048"/>
            <a:ext cx="2293796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4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</a:t>
            </a:r>
            <a:endParaRPr lang="en-US" altLang="zh-CN" sz="4400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32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支撑体系</a:t>
            </a:r>
            <a:endParaRPr lang="en-US" altLang="zh-CN" sz="3200" cap="none" spc="0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07" y="748299"/>
            <a:ext cx="1645239" cy="22046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58" y="1356455"/>
            <a:ext cx="1597279" cy="22046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18" y="748299"/>
            <a:ext cx="4620866" cy="240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椭圆 23"/>
          <p:cNvSpPr>
            <a:spLocks noChangeAspect="1"/>
          </p:cNvSpPr>
          <p:nvPr/>
        </p:nvSpPr>
        <p:spPr>
          <a:xfrm>
            <a:off x="421150" y="4026261"/>
            <a:ext cx="438146" cy="438146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5" name="矩形 24"/>
          <p:cNvSpPr/>
          <p:nvPr/>
        </p:nvSpPr>
        <p:spPr>
          <a:xfrm>
            <a:off x="992802" y="3974220"/>
            <a:ext cx="2273029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综合业务系统（</a:t>
            </a:r>
            <a:r>
              <a:rPr lang="en-US" altLang="zh-CN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ERP</a:t>
            </a:r>
            <a:r>
              <a:rPr lang="zh-CN" altLang="en-US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endParaRPr lang="en-US" altLang="zh-CN" sz="16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92802" y="4489746"/>
            <a:ext cx="27880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负责各个部门及业务的整体调度和管理衔接，是整个项目运营的核心和基础</a:t>
            </a:r>
            <a:endParaRPr lang="en-US" altLang="zh-CN" sz="1100" dirty="0">
              <a:ln w="0"/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416030" y="5331238"/>
            <a:ext cx="438146" cy="438146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4" name="矩形 43"/>
          <p:cNvSpPr/>
          <p:nvPr/>
        </p:nvSpPr>
        <p:spPr>
          <a:xfrm>
            <a:off x="987682" y="5279197"/>
            <a:ext cx="2273029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技师</a:t>
            </a:r>
            <a:r>
              <a:rPr lang="en-US" altLang="zh-CN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</a:t>
            </a:r>
            <a:r>
              <a:rPr lang="zh-CN" altLang="en-US" sz="13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（安卓）</a:t>
            </a:r>
            <a:endParaRPr lang="en-US" altLang="zh-CN" sz="13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87682" y="5794723"/>
            <a:ext cx="27880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技师使用的移动端软件，由入职、订单管理、排班管理、财务报销等功能组成</a:t>
            </a:r>
            <a:endParaRPr lang="en-US" altLang="zh-CN" sz="1100" dirty="0">
              <a:ln w="0"/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346560" y="4024130"/>
            <a:ext cx="438146" cy="438146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8" name="矩形 47"/>
          <p:cNvSpPr/>
          <p:nvPr/>
        </p:nvSpPr>
        <p:spPr>
          <a:xfrm>
            <a:off x="4918212" y="3972089"/>
            <a:ext cx="2273029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微信预约系统</a:t>
            </a:r>
            <a:endParaRPr lang="en-US" altLang="zh-CN" sz="16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918212" y="4487615"/>
            <a:ext cx="27880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包括在线预约、网上支付、订单管理等功能，是消费者主要使用的系统</a:t>
            </a:r>
            <a:endParaRPr lang="en-US" altLang="zh-CN" sz="1100" dirty="0">
              <a:ln w="0"/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1" name="椭圆 50"/>
          <p:cNvSpPr>
            <a:spLocks noChangeAspect="1"/>
          </p:cNvSpPr>
          <p:nvPr/>
        </p:nvSpPr>
        <p:spPr>
          <a:xfrm>
            <a:off x="4341440" y="5329107"/>
            <a:ext cx="438146" cy="438146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2" name="矩形 51"/>
          <p:cNvSpPr/>
          <p:nvPr/>
        </p:nvSpPr>
        <p:spPr>
          <a:xfrm>
            <a:off x="4913092" y="5277066"/>
            <a:ext cx="2273029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</a:t>
            </a:r>
            <a:r>
              <a:rPr lang="en-US" altLang="zh-CN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</a:t>
            </a:r>
            <a:r>
              <a:rPr lang="zh-CN" altLang="en-US" sz="13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（安卓）</a:t>
            </a:r>
            <a:endParaRPr lang="en-US" altLang="zh-CN" sz="13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913092" y="5792592"/>
            <a:ext cx="27880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加盟商管理应用终端，提供消息提醒、服务站监控、运营数据、财务收支等功能</a:t>
            </a:r>
            <a:endParaRPr lang="en-US" altLang="zh-CN" sz="1100" dirty="0">
              <a:ln w="0"/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椭圆 54"/>
          <p:cNvSpPr>
            <a:spLocks noChangeAspect="1"/>
          </p:cNvSpPr>
          <p:nvPr/>
        </p:nvSpPr>
        <p:spPr>
          <a:xfrm>
            <a:off x="8271970" y="4024130"/>
            <a:ext cx="438146" cy="438146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6" name="矩形 55"/>
          <p:cNvSpPr/>
          <p:nvPr/>
        </p:nvSpPr>
        <p:spPr>
          <a:xfrm>
            <a:off x="8843622" y="3972089"/>
            <a:ext cx="2273029" cy="515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配件供应管理系统</a:t>
            </a:r>
            <a:endParaRPr lang="en-US" altLang="zh-CN" sz="16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838502" y="4487615"/>
            <a:ext cx="27880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实现配件从拣货、装箱、打单、配送到回收入库的一系列管理功能</a:t>
            </a:r>
            <a:endParaRPr lang="en-US" altLang="zh-CN" sz="1100" dirty="0">
              <a:ln w="0"/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9" name="椭圆 58"/>
          <p:cNvSpPr>
            <a:spLocks noChangeAspect="1"/>
          </p:cNvSpPr>
          <p:nvPr/>
        </p:nvSpPr>
        <p:spPr>
          <a:xfrm>
            <a:off x="8266850" y="5329107"/>
            <a:ext cx="438146" cy="438146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0" name="矩形 59"/>
          <p:cNvSpPr/>
          <p:nvPr/>
        </p:nvSpPr>
        <p:spPr>
          <a:xfrm>
            <a:off x="8838502" y="5277066"/>
            <a:ext cx="2273029" cy="460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官方网站</a:t>
            </a:r>
            <a:endParaRPr lang="en-US" altLang="zh-CN" sz="16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833382" y="5792592"/>
            <a:ext cx="27880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主要用于百圆</a:t>
            </a:r>
            <a:r>
              <a:rPr lang="en-US" altLang="zh-CN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100" dirty="0" smtClean="0">
                <a:ln w="0"/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汽车保养相关产品和服务的整体介绍和对外展示</a:t>
            </a:r>
            <a:endParaRPr lang="en-US" altLang="zh-CN" sz="1100" dirty="0">
              <a:ln w="0"/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5" y="4138600"/>
            <a:ext cx="252000" cy="252000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9" y="5413889"/>
            <a:ext cx="252000" cy="25200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12" y="5412753"/>
            <a:ext cx="288000" cy="288000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03" y="5414187"/>
            <a:ext cx="252000" cy="25200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29" y="4129722"/>
            <a:ext cx="252000" cy="25200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57" y="4125081"/>
            <a:ext cx="252000" cy="25200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39595" y="157137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22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运营管理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软件支撑体系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9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6333" y="327682"/>
            <a:ext cx="11556999" cy="6259796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72492" y="2876177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6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r>
              <a:rPr lang="zh-CN" altLang="en-US" sz="36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、加盟商须知</a:t>
            </a:r>
            <a:endParaRPr lang="en-US" altLang="zh-CN" sz="3600" b="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11683" y="3648392"/>
            <a:ext cx="3348588" cy="15799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加盟条件    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加盟流程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加盟制度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加盟支持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67" y="2546975"/>
            <a:ext cx="3802343" cy="1986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01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5740" y="1751104"/>
            <a:ext cx="3065833" cy="1017230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455357" y="4956004"/>
            <a:ext cx="1528231" cy="1847895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989514" y="2760809"/>
            <a:ext cx="927901" cy="2196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477134" y="1077940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百圆保养</a:t>
            </a:r>
            <a:r>
              <a:rPr lang="en-US" altLang="zh-CN" sz="3600" b="1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lang="zh-CN" altLang="en-US" sz="3600" b="1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百家连锁</a:t>
            </a:r>
            <a:endParaRPr lang="en-US" altLang="zh-CN" sz="3600" b="1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77134" y="1751103"/>
            <a:ext cx="6384666" cy="30008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百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圆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汽车保养是以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标准化服务站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为载体，通过互联网及信息化技术进行资源调度及管理衔接的一套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创新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汽车保养服务体系。该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项目于</a:t>
            </a:r>
            <a:r>
              <a:rPr lang="en-US" altLang="zh-CN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2015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年启动，将于</a:t>
            </a:r>
            <a:r>
              <a:rPr lang="en-US" altLang="zh-CN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2018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年底前在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太原市范围内开设标准化服务站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100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家。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采用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互联网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连锁经营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模式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，充分利用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计算机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技术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和互联网进行业务衔接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管理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，通过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ERP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管理系统进行资源整合和生产调度，通过官方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网站、微信公众平台、手机</a:t>
            </a:r>
            <a:r>
              <a:rPr lang="en-US" altLang="zh-CN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进行客户保养服务预约，通过供应商系统进行配件供应及物流调度。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百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圆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汽车保养利用互联网和信息化手段完成对客户、配件供应商及人力资源的全面整合，将在汽车后市场领域形成价格统一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、经营诚信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、服务标准的支撑体系。</a:t>
            </a:r>
            <a:endParaRPr lang="en-US" altLang="zh-CN" sz="1400" dirty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" y="2760132"/>
            <a:ext cx="3903774" cy="2195872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5477134" y="4902200"/>
            <a:ext cx="6452399" cy="1693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983588" y="4954372"/>
            <a:ext cx="7963701" cy="1846800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7574135" y="5493118"/>
            <a:ext cx="15967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r>
              <a:rPr lang="en-US" altLang="zh-CN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4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主营业务</a:t>
            </a:r>
            <a:endParaRPr lang="en-US" altLang="zh-CN" sz="1400" cap="none" spc="0" dirty="0" smtClean="0">
              <a:ln w="0"/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359219" y="5526165"/>
            <a:ext cx="13988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cap="none" spc="0" dirty="0" smtClean="0">
                <a:ln w="0"/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2800" b="1" cap="none" spc="0" dirty="0" smtClean="0">
              <a:ln w="0"/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832630" y="5078820"/>
            <a:ext cx="0" cy="15758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9197174" y="5493118"/>
            <a:ext cx="150930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08</a:t>
            </a:r>
            <a:r>
              <a:rPr lang="en-US" altLang="zh-CN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4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服务站介绍</a:t>
            </a:r>
            <a:endParaRPr lang="en-US" altLang="zh-CN" sz="1100" cap="none" spc="0" dirty="0" smtClean="0">
              <a:ln w="0"/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033321" y="6012131"/>
            <a:ext cx="15738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dirty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en-US" altLang="zh-CN" sz="16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r>
              <a:rPr lang="en-US" altLang="zh-CN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4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投资</a:t>
            </a:r>
            <a:r>
              <a:rPr lang="zh-CN" altLang="en-US" sz="140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与回报</a:t>
            </a:r>
            <a:endParaRPr lang="en-US" altLang="zh-CN" sz="1400" cap="none" spc="0" dirty="0" smtClean="0">
              <a:ln w="0"/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574135" y="6012131"/>
            <a:ext cx="140576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18</a:t>
            </a:r>
            <a:r>
              <a:rPr lang="en-US" altLang="zh-CN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4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</a:t>
            </a:r>
            <a:r>
              <a:rPr lang="en-US" altLang="zh-CN" sz="14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sz="14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管理</a:t>
            </a:r>
            <a:endParaRPr lang="en-US" altLang="zh-CN" sz="1400" cap="none" spc="0" dirty="0" smtClean="0">
              <a:ln w="0"/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197174" y="6012131"/>
            <a:ext cx="225383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23</a:t>
            </a:r>
            <a:r>
              <a:rPr lang="en-US" altLang="zh-CN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40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加盟须知</a:t>
            </a:r>
            <a:endParaRPr lang="en-US" altLang="zh-CN" sz="1400" cap="none" spc="0" dirty="0" smtClean="0">
              <a:ln w="0"/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033321" y="5476245"/>
            <a:ext cx="15967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r>
              <a:rPr lang="en-US" altLang="zh-CN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1400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项目简介</a:t>
            </a:r>
            <a:endParaRPr lang="en-US" altLang="zh-CN" sz="1400" cap="none" spc="0" dirty="0" smtClean="0">
              <a:ln w="0"/>
              <a:solidFill>
                <a:schemeClr val="bg1">
                  <a:lumMod val="8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741901" y="181359"/>
            <a:ext cx="245009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项目简介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项目概述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0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-2" y="4343056"/>
            <a:ext cx="12192002" cy="2554763"/>
          </a:xfrm>
          <a:prstGeom prst="rect">
            <a:avLst/>
          </a:prstGeom>
          <a:solidFill>
            <a:srgbClr val="A6A6A6"/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435496" y="743056"/>
            <a:ext cx="6756504" cy="36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743261" y="2352670"/>
            <a:ext cx="23122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0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加盟者条件</a:t>
            </a:r>
            <a:endParaRPr lang="en-US" altLang="zh-CN" sz="20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8" y="751998"/>
            <a:ext cx="5072238" cy="360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51523"/>
            <a:ext cx="363257" cy="36000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63258" y="751998"/>
            <a:ext cx="187075" cy="3600043"/>
          </a:xfrm>
          <a:prstGeom prst="rect">
            <a:avLst/>
          </a:prstGeom>
          <a:solidFill>
            <a:srgbClr val="8888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43261" y="2789345"/>
            <a:ext cx="6096000" cy="11689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须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是具有中华人民共和国具有民事行为能力和责任能力的公民。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须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具有良好的合作精神，勤奋务实、诚实守信。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有一定的资金实力和良好的信誉。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具备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投资意识，了解并能承受投资的风险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37203" y="4518973"/>
            <a:ext cx="23122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b="1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加盟店条件</a:t>
            </a:r>
            <a:endParaRPr lang="en-US" altLang="zh-CN" sz="24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43261" y="1046383"/>
            <a:ext cx="23122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0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加盟形式</a:t>
            </a:r>
            <a:endParaRPr lang="en-US" altLang="zh-CN" sz="20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43261" y="14560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公司授权品牌并提供标准化服务产品，由加盟者全额投资，设立经营场所并委托我公司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全权管理经营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，加盟服务站财务独立核算，自负盈亏，在形象和经营上接受公司管理</a:t>
            </a:r>
            <a:r>
              <a:rPr lang="zh-CN" altLang="en-US" sz="1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 </a:t>
            </a:r>
            <a:endParaRPr lang="zh-CN" altLang="en-US" sz="1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63" y="4698020"/>
            <a:ext cx="739628" cy="7396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78" y="5828823"/>
            <a:ext cx="787383" cy="78738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04" y="5803699"/>
            <a:ext cx="731013" cy="7310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48" y="4725873"/>
            <a:ext cx="711378" cy="71137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06" y="4682157"/>
            <a:ext cx="955598" cy="65417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26" y="5042680"/>
            <a:ext cx="1026581" cy="1026581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7389317" y="4775446"/>
            <a:ext cx="781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产权</a:t>
            </a:r>
            <a:endParaRPr lang="en-US" altLang="zh-CN" sz="1600" b="1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明晰</a:t>
            </a:r>
            <a:endParaRPr lang="en-US" altLang="zh-CN" sz="16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423185" y="5932201"/>
            <a:ext cx="6966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endParaRPr lang="en-US" altLang="zh-CN" sz="1600" b="1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便利</a:t>
            </a:r>
            <a:endParaRPr lang="en-US" altLang="zh-CN" sz="16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9480415" y="4736843"/>
            <a:ext cx="8123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水电</a:t>
            </a:r>
            <a:endParaRPr lang="en-US" altLang="zh-CN" sz="1600" b="1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齐全</a:t>
            </a:r>
            <a:endParaRPr lang="en-US" altLang="zh-CN" sz="16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480415" y="5902369"/>
            <a:ext cx="1174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20M</a:t>
            </a:r>
          </a:p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宽带接入</a:t>
            </a:r>
            <a:endParaRPr lang="en-US" altLang="zh-CN" sz="16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1402252" y="5282899"/>
            <a:ext cx="6819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五年</a:t>
            </a:r>
            <a:endParaRPr lang="en-US" altLang="zh-CN" sz="1600" b="1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租期</a:t>
            </a:r>
            <a:endParaRPr lang="en-US" altLang="zh-CN" sz="16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083552" y="5919220"/>
            <a:ext cx="12858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使用面积</a:t>
            </a:r>
            <a:endParaRPr lang="en-US" altLang="zh-CN" sz="1600" b="1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600" b="1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平米以上</a:t>
            </a:r>
            <a:endParaRPr lang="en-US" altLang="zh-CN" sz="1600" b="1" cap="none" spc="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7" y="4374884"/>
            <a:ext cx="3131060" cy="2085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04" y="5029230"/>
            <a:ext cx="1392514" cy="141192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39595" y="157137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23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加盟须知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加盟形式、条件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1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2350" y="951690"/>
            <a:ext cx="23122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加盟流程</a:t>
            </a:r>
            <a:endParaRPr lang="en-US" altLang="zh-CN" sz="28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53754" y="1713763"/>
            <a:ext cx="1874396" cy="788357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9454" y="1913552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洽谈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45824" y="1713763"/>
            <a:ext cx="2715530" cy="7883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53754" y="2525142"/>
            <a:ext cx="1874396" cy="788357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45824" y="2525142"/>
            <a:ext cx="2715530" cy="788357"/>
          </a:xfrm>
          <a:prstGeom prst="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53754" y="3342683"/>
            <a:ext cx="1874396" cy="788357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909454" y="3542472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加盟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045824" y="3342683"/>
            <a:ext cx="2715530" cy="788357"/>
          </a:xfrm>
          <a:prstGeom prst="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53754" y="4154062"/>
            <a:ext cx="1874396" cy="788357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045824" y="4154062"/>
            <a:ext cx="2715530" cy="788357"/>
          </a:xfrm>
          <a:prstGeom prst="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153754" y="4977691"/>
            <a:ext cx="1874396" cy="788357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909454" y="5177480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45824" y="4977691"/>
            <a:ext cx="2715530" cy="788357"/>
          </a:xfrm>
          <a:prstGeom prst="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153754" y="5789070"/>
            <a:ext cx="1874396" cy="788357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045824" y="5789070"/>
            <a:ext cx="2715530" cy="788357"/>
          </a:xfrm>
          <a:prstGeom prst="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923468" y="2730970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选址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909454" y="4345537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装修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08802" y="5984052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执照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788814" y="1713763"/>
            <a:ext cx="1874396" cy="788357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8680884" y="1713763"/>
            <a:ext cx="2715530" cy="788357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788814" y="2525142"/>
            <a:ext cx="1874396" cy="788357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8680884" y="2525142"/>
            <a:ext cx="2715530" cy="788357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788814" y="3342683"/>
            <a:ext cx="1874396" cy="788357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680884" y="3342683"/>
            <a:ext cx="2715530" cy="788357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788814" y="4154062"/>
            <a:ext cx="1874396" cy="788357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680884" y="4154062"/>
            <a:ext cx="2715530" cy="788357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6788814" y="4977691"/>
            <a:ext cx="1874396" cy="788357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680884" y="4977691"/>
            <a:ext cx="2715530" cy="788357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6788814" y="5789070"/>
            <a:ext cx="1874396" cy="788357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8680884" y="5789070"/>
            <a:ext cx="2715530" cy="788357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19" y="1889128"/>
            <a:ext cx="476955" cy="476955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8" y="2595863"/>
            <a:ext cx="493568" cy="493568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28" y="5957306"/>
            <a:ext cx="381268" cy="381268"/>
          </a:xfrm>
          <a:prstGeom prst="rect">
            <a:avLst/>
          </a:prstGeom>
        </p:spPr>
      </p:pic>
      <p:pic>
        <p:nvPicPr>
          <p:cNvPr id="109" name="图片 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70" y="5128250"/>
            <a:ext cx="419285" cy="415607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70" y="4197476"/>
            <a:ext cx="535768" cy="535768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6" y="3424735"/>
            <a:ext cx="510038" cy="510038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6980581" y="1913552"/>
            <a:ext cx="1613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整体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验收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6965918" y="3542472"/>
            <a:ext cx="15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09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物料配送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6965918" y="5177480"/>
            <a:ext cx="15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正式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营业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6979932" y="2730970"/>
            <a:ext cx="15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技师到位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965918" y="4345537"/>
            <a:ext cx="15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系统开通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6965266" y="5984052"/>
            <a:ext cx="15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后续经营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362350" y="2815234"/>
            <a:ext cx="54332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加盟商参与部分</a:t>
            </a:r>
            <a:endParaRPr lang="en-US" altLang="zh-CN" sz="24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6030054" y="2842647"/>
            <a:ext cx="5433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b="0" cap="none" spc="0" dirty="0" smtClean="0">
                <a:ln w="0"/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公司负责部分</a:t>
            </a:r>
            <a:endParaRPr lang="en-US" altLang="zh-CN" sz="2400" b="0" cap="none" spc="0" dirty="0" smtClean="0">
              <a:ln w="0"/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157429" y="1722641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初期接触、洽谈，提供业务咨询及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加盟手册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3174522" y="2552792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服务站选址标准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进行选址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3174522" y="3347957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签署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加盟协议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，缴纳投资款、保证金、流动金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3174522" y="4156688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装修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手册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要求及标准进行服务站装修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3167137" y="5011860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装修指导手册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要求购买并安装设备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3157429" y="5898868"/>
            <a:ext cx="2472903" cy="35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个体工商营业执照办理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8810163" y="1790283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公司按照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装修指导手册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施工图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要求进行验收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8827256" y="2629312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公司为服务站安排保养技师，形成排班计划表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827256" y="3424477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公司调配供应商进行配件统一供货及配送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8827256" y="4233208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服务站在网站、微信、手机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管理系统中开通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819871" y="5088380"/>
            <a:ext cx="2472903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正式开张营业，接受客户预约订单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8810163" y="5975388"/>
            <a:ext cx="2472903" cy="35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提供后续经营及管理支持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9863094" y="174892"/>
            <a:ext cx="243042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24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加盟须知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加盟流程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09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3257" y="4335370"/>
            <a:ext cx="23122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加盟制度</a:t>
            </a:r>
            <a:endParaRPr lang="en-US" altLang="zh-CN" sz="28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7" y="751005"/>
            <a:ext cx="4872180" cy="324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51523"/>
            <a:ext cx="363257" cy="3239482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63258" y="751998"/>
            <a:ext cx="187075" cy="3239521"/>
          </a:xfrm>
          <a:prstGeom prst="rect">
            <a:avLst/>
          </a:prstGeom>
          <a:solidFill>
            <a:srgbClr val="8888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7" y="751005"/>
            <a:ext cx="3804770" cy="32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07" y="751005"/>
            <a:ext cx="3151793" cy="324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3257" y="4940062"/>
            <a:ext cx="5894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要爱护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百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圆</a:t>
            </a:r>
            <a:r>
              <a:rPr lang="en-US" altLang="zh-CN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汽车保养品牌，维护服务站形象。 </a:t>
            </a:r>
            <a:endParaRPr lang="zh-CN" altLang="en-US" sz="15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加盟商必须严格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按照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百圆</a:t>
            </a:r>
            <a:r>
              <a:rPr lang="en-US" altLang="zh-CN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店的经营管理规范运作。 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15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加盟商不得擅自销售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非公司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规定范围内的产品。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加盟商必须在开业之前办理工商</a:t>
            </a: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执照等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相关手续。</a:t>
            </a:r>
          </a:p>
        </p:txBody>
      </p:sp>
      <p:sp>
        <p:nvSpPr>
          <p:cNvPr id="10" name="矩形 9"/>
          <p:cNvSpPr/>
          <p:nvPr/>
        </p:nvSpPr>
        <p:spPr>
          <a:xfrm>
            <a:off x="6297626" y="4940062"/>
            <a:ext cx="58943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5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未经公司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同意，加盟商不得擅自更换经营地址或转让他人经营。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加盟商必须合法经营，按章纳税。</a:t>
            </a:r>
          </a:p>
        </p:txBody>
      </p:sp>
      <p:sp>
        <p:nvSpPr>
          <p:cNvPr id="11" name="矩形 10"/>
          <p:cNvSpPr/>
          <p:nvPr/>
        </p:nvSpPr>
        <p:spPr>
          <a:xfrm>
            <a:off x="339595" y="157137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25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加盟须知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加盟制度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2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11886" y="4766564"/>
            <a:ext cx="23122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</a:t>
            </a:r>
            <a:r>
              <a:rPr lang="zh-CN" altLang="en-US" sz="3200" dirty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lang="en-US" altLang="zh-CN" sz="32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035350"/>
            <a:ext cx="363257" cy="3239482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7" y="1035311"/>
            <a:ext cx="4903550" cy="323952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3257" y="1035311"/>
            <a:ext cx="187075" cy="3239521"/>
          </a:xfrm>
          <a:prstGeom prst="rect">
            <a:avLst/>
          </a:prstGeom>
          <a:solidFill>
            <a:srgbClr val="8888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4" name="图示 13"/>
          <p:cNvGraphicFramePr/>
          <p:nvPr>
            <p:extLst>
              <p:ext uri="{D42A27DB-BD31-4B8C-83A1-F6EECF244321}">
                <p14:modId xmlns:p14="http://schemas.microsoft.com/office/powerpoint/2010/main" val="1533433632"/>
              </p:ext>
            </p:extLst>
          </p:nvPr>
        </p:nvGraphicFramePr>
        <p:xfrm>
          <a:off x="6411399" y="1035311"/>
          <a:ext cx="5035641" cy="568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矩形 8"/>
          <p:cNvSpPr/>
          <p:nvPr/>
        </p:nvSpPr>
        <p:spPr>
          <a:xfrm>
            <a:off x="9863094" y="174892"/>
            <a:ext cx="243042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26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加盟须知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加盟支持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97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480047"/>
            <a:ext cx="12192002" cy="24944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3" y="3986553"/>
            <a:ext cx="1726410" cy="24530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29" y="4757258"/>
            <a:ext cx="2632354" cy="18756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矩形 5"/>
          <p:cNvSpPr/>
          <p:nvPr/>
        </p:nvSpPr>
        <p:spPr>
          <a:xfrm>
            <a:off x="5530717" y="1304469"/>
            <a:ext cx="27108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zh-CN" altLang="en-US" sz="2800" dirty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8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资质</a:t>
            </a:r>
            <a:endParaRPr lang="en-US" altLang="zh-CN" sz="28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0718" y="1875142"/>
            <a:ext cx="277296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国家级高新技术企业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认证</a:t>
            </a:r>
            <a:endParaRPr lang="en-US" altLang="zh-CN" sz="1300" dirty="0" smtClean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二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类汽车维修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资质</a:t>
            </a:r>
            <a:endParaRPr lang="en-US" altLang="zh-CN" sz="1300" dirty="0" smtClean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软件著作权六项 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软件产品一项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8" y="1225982"/>
            <a:ext cx="3625862" cy="260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8241535" y="1875141"/>
            <a:ext cx="277296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实用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新型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专利一项</a:t>
            </a:r>
            <a:endParaRPr lang="en-US" altLang="zh-CN" sz="1300" dirty="0" smtClean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发明专利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</a:t>
            </a:r>
            <a:endParaRPr lang="en-US" altLang="zh-CN" sz="1300" dirty="0" smtClean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“百圆” 商标注册 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en-US" altLang="zh-CN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ISO9001</a:t>
            </a:r>
            <a:r>
              <a:rPr lang="zh-CN" altLang="en-US" sz="1300" dirty="0" smtClean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质量管理体系认证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145" y="4654967"/>
            <a:ext cx="1091099" cy="1479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314" y="4463012"/>
            <a:ext cx="1097961" cy="149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21" y="4283416"/>
            <a:ext cx="1097961" cy="149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86" y="4646504"/>
            <a:ext cx="1097961" cy="149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37" y="4454135"/>
            <a:ext cx="1097961" cy="149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41" y="4294050"/>
            <a:ext cx="1097961" cy="149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8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480047"/>
            <a:ext cx="12192002" cy="24944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92" y="2776180"/>
            <a:ext cx="5273210" cy="34956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4" y="2776180"/>
            <a:ext cx="6498586" cy="349569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027332" y="1743119"/>
            <a:ext cx="71762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0" cap="none" spc="0" dirty="0" smtClean="0">
                <a:ln w="0"/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携手百圆    诚信互联</a:t>
            </a:r>
            <a:endParaRPr lang="en-US" altLang="zh-CN" sz="5400" b="0" cap="none" spc="0" dirty="0" smtClean="0">
              <a:ln w="0"/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019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45" y="3618000"/>
            <a:ext cx="4257555" cy="32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3" y="3818757"/>
            <a:ext cx="832711" cy="83271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4165599"/>
            <a:ext cx="508000" cy="1964267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18056" y="4312914"/>
            <a:ext cx="23471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6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百圆</a:t>
            </a:r>
            <a:r>
              <a:rPr lang="en-US" altLang="zh-CN" sz="16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汽车保养官方微信</a:t>
            </a:r>
            <a:endParaRPr lang="en-US" altLang="zh-CN" sz="16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0547" y="4745137"/>
            <a:ext cx="424398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山西启梦创享科技有限公司</a:t>
            </a:r>
            <a:endParaRPr lang="en-US" altLang="zh-CN" sz="16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0547" y="5099500"/>
            <a:ext cx="426538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2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地址：太原市学府街</a:t>
            </a:r>
            <a:r>
              <a:rPr lang="en-US" altLang="zh-CN" sz="12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115-8</a:t>
            </a:r>
            <a:r>
              <a:rPr lang="zh-CN" altLang="en-US" sz="12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12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0547" y="5373631"/>
            <a:ext cx="426538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200" dirty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Email</a:t>
            </a:r>
            <a:r>
              <a:rPr lang="zh-CN" altLang="en-US" sz="12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service@crenjoy.com</a:t>
            </a:r>
          </a:p>
        </p:txBody>
      </p:sp>
      <p:sp>
        <p:nvSpPr>
          <p:cNvPr id="14" name="矩形 13"/>
          <p:cNvSpPr/>
          <p:nvPr/>
        </p:nvSpPr>
        <p:spPr>
          <a:xfrm>
            <a:off x="700547" y="5633469"/>
            <a:ext cx="426538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2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加盟热线</a:t>
            </a:r>
            <a:r>
              <a:rPr lang="zh-CN" altLang="en-US" sz="12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0" cap="none" spc="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0351-8211698-3</a:t>
            </a:r>
          </a:p>
        </p:txBody>
      </p:sp>
      <p:sp>
        <p:nvSpPr>
          <p:cNvPr id="15" name="矩形 14"/>
          <p:cNvSpPr/>
          <p:nvPr/>
        </p:nvSpPr>
        <p:spPr>
          <a:xfrm>
            <a:off x="689848" y="5907600"/>
            <a:ext cx="426538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2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http://www.byqcby.com</a:t>
            </a:r>
            <a:endParaRPr lang="en-US" altLang="zh-CN" sz="1200" b="0" cap="none" spc="0" dirty="0" smtClean="0">
              <a:ln w="0"/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62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07480" y="1104772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百圆保养</a:t>
            </a:r>
            <a:r>
              <a:rPr lang="en-US" altLang="zh-CN" sz="3600" b="1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lang="zh-CN" altLang="en-US" sz="3600" b="1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百家连锁</a:t>
            </a:r>
            <a:endParaRPr lang="en-US" altLang="zh-CN" sz="3600" b="1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7479" y="1893145"/>
            <a:ext cx="10795635" cy="36471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百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圆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汽车保养是我公司自主研发的一套创新汽车保养连锁服务体系，该项目于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2015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年启动，预计于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2018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年底在太原市范围内开设标准化服务站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100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家。该体系以区域范围内密集覆盖的标准化连锁服务站为载体，通过手机预约方式向广大车主提供高品质、低价格、超便捷的汽车常规保养服务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百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圆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汽车保养独创的多网点预约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+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服务时段分割模式，真正实现了不排队、无等候，大幅降低了客户的时间和交通成本；汽车保养所需一切配件均由厂家授权供应商直供，价格透明、零利销售、假一罚十；管理方面，通过自主研发的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ERP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系统、微信预约平台、手机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软件实现信息化管理全覆盖，全面建成服务流水线作业；对于因服务过程中造成的故障、损失、差评等情况，公司均采取先行赔付措施，最大限度保护顾客利益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秉承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公平公正、合法合规、公开透明的核心价值观，百圆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汽车保养将与广大客户、员工、加盟商及供应商建立起相互信任、相互依托的伙伴关系，未来将在汽车后市场领域形成价格统一、经营诚信、具有品质保障的服务支撑体系。</a:t>
            </a:r>
            <a:endParaRPr lang="en-US" altLang="zh-CN" sz="1400" dirty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741901" y="181359"/>
            <a:ext cx="245009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项目简介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项目概述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68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07480" y="1104772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百圆保养</a:t>
            </a:r>
            <a:r>
              <a:rPr lang="en-US" altLang="zh-CN" sz="3600" b="1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lang="zh-CN" altLang="en-US" sz="3600" b="1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百家连锁</a:t>
            </a:r>
            <a:endParaRPr lang="en-US" altLang="zh-CN" sz="3600" b="1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7479" y="1893145"/>
            <a:ext cx="10795635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百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圆</a:t>
            </a:r>
            <a:r>
              <a:rPr lang="en-US" altLang="zh-CN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是我公司自主研发的一套创新汽车保养连锁服务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体系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该体系通过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创新管理机制，研发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ERP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管理系统优化资源配置和生产调度，实现企业内部管理扁平化，提升企业运转效率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；</a:t>
            </a: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运用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工作商品化理念，破解人力资源瓶颈难题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；</a:t>
            </a: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借助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信息化技术手段，开启网上预约、后台保障、专业服务、智能监控、高效便捷的智能化服务新模式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；</a:t>
            </a: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应用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流水线技术，建设设备齐全、功能完备、标准统一的汽车保养服务站，推出价格统一、操作规范、品质保障、诚信经营的服务产品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；采用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区域规模化经营思路，快速占领汽车后市场，形成品牌影响力</a:t>
            </a:r>
            <a:r>
              <a:rPr lang="zh-CN" altLang="en-US" sz="1400" dirty="0" smtClean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；</a:t>
            </a: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/>
            </a:r>
            <a:b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秉承公平公正、合法合规、公开透明的核心价值观，百圆</a:t>
            </a:r>
            <a:r>
              <a:rPr lang="en-US" altLang="zh-CN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>
                <a:ln w="0"/>
                <a:solidFill>
                  <a:schemeClr val="bg2">
                    <a:lumMod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汽车保养将与广大客户、员工、加盟商及供应商建立起相互信任、相互依托的伙伴关系，未来将在汽车后市场领域形成价格统一、经营诚信、具有品质保障的服务支撑体系。</a:t>
            </a:r>
            <a:endParaRPr lang="en-US" altLang="zh-CN" sz="1400" dirty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 smtClean="0">
              <a:ln w="0"/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/>
          </a:p>
        </p:txBody>
      </p:sp>
      <p:sp>
        <p:nvSpPr>
          <p:cNvPr id="49" name="矩形 48"/>
          <p:cNvSpPr/>
          <p:nvPr/>
        </p:nvSpPr>
        <p:spPr>
          <a:xfrm>
            <a:off x="9741901" y="181359"/>
            <a:ext cx="245009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项目简介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项目概述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79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72158" y="3446153"/>
            <a:ext cx="2454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0" cap="none" spc="0" dirty="0" smtClean="0">
                <a:ln w="0"/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标准化连锁实体服务站</a:t>
            </a:r>
            <a:endParaRPr lang="en-US" altLang="zh-CN" sz="1600" b="0" cap="none" spc="0" dirty="0" smtClean="0">
              <a:ln w="0"/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16" y="1941380"/>
            <a:ext cx="2387808" cy="1288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6" y="1953101"/>
            <a:ext cx="2354399" cy="124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357015" y="3463467"/>
            <a:ext cx="2454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dirty="0" smtClean="0">
                <a:ln w="0"/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简洁、明朗、辨识度强</a:t>
            </a:r>
            <a:endParaRPr lang="en-US" altLang="zh-CN" sz="1600" b="0" cap="none" spc="0" dirty="0" smtClean="0">
              <a:ln w="0"/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6" y="4714363"/>
            <a:ext cx="2354400" cy="127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357015" y="6222232"/>
            <a:ext cx="2454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dirty="0" smtClean="0">
                <a:ln w="0"/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公平、公开</a:t>
            </a:r>
            <a:endParaRPr lang="en-US" altLang="zh-CN" sz="1600" b="0" cap="none" spc="0" dirty="0" smtClean="0">
              <a:ln w="0"/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图片 10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16" y="4714363"/>
            <a:ext cx="2354400" cy="127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3273516" y="6222232"/>
            <a:ext cx="2454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dirty="0" smtClean="0">
                <a:ln w="0"/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合法、合规</a:t>
            </a:r>
            <a:endParaRPr lang="en-US" altLang="zh-CN" sz="1600" b="0" cap="none" spc="0" dirty="0" smtClean="0">
              <a:ln w="0"/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图片 1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6" y="4714363"/>
            <a:ext cx="2354400" cy="127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6090136" y="6222232"/>
            <a:ext cx="2454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dirty="0" smtClean="0">
                <a:ln w="0"/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工作商品化</a:t>
            </a:r>
            <a:endParaRPr lang="en-US" altLang="zh-CN" sz="1600" b="0" cap="none" spc="0" dirty="0" smtClean="0">
              <a:ln w="0"/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图片 1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756" y="4714363"/>
            <a:ext cx="2354400" cy="127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矩形 15"/>
          <p:cNvSpPr/>
          <p:nvPr/>
        </p:nvSpPr>
        <p:spPr>
          <a:xfrm>
            <a:off x="8856816" y="6222233"/>
            <a:ext cx="2454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dirty="0" smtClean="0">
                <a:ln w="0"/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服务产品化</a:t>
            </a:r>
            <a:endParaRPr lang="en-US" altLang="zh-CN" sz="1600" b="0" cap="none" spc="0" dirty="0" smtClean="0">
              <a:ln w="0"/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7" name="图片 16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6" y="1931171"/>
            <a:ext cx="2353801" cy="129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矩形 17"/>
          <p:cNvSpPr/>
          <p:nvPr/>
        </p:nvSpPr>
        <p:spPr>
          <a:xfrm>
            <a:off x="6000570" y="3444844"/>
            <a:ext cx="2454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0" cap="none" spc="0" dirty="0" smtClean="0">
                <a:ln w="0"/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微软雅黑" panose="020B0503020204020204" pitchFamily="34" charset="-122"/>
              </a:rPr>
              <a:t>互联网连锁经营模式</a:t>
            </a:r>
            <a:endParaRPr lang="en-US" altLang="zh-CN" sz="1600" b="0" cap="none" spc="0" dirty="0" smtClean="0">
              <a:ln w="0"/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7015" y="1179320"/>
            <a:ext cx="23122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品牌定位</a:t>
            </a:r>
            <a:endParaRPr lang="en-US" altLang="zh-CN" sz="24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7015" y="4021803"/>
            <a:ext cx="23122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b="0" cap="none" spc="0" dirty="0" smtClean="0">
                <a:ln w="0"/>
                <a:solidFill>
                  <a:srgbClr val="287F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经营理念</a:t>
            </a:r>
            <a:endParaRPr lang="en-US" altLang="zh-CN" sz="2400" b="0" cap="none" spc="0" dirty="0" smtClean="0">
              <a:ln w="0"/>
              <a:solidFill>
                <a:srgbClr val="287F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7015" y="175982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 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项目简介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品牌定位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29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6332" y="318804"/>
            <a:ext cx="11556999" cy="6259796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72493" y="2893932"/>
            <a:ext cx="500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6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zh-CN" altLang="en-US" sz="3600" b="0" cap="none" spc="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、主营业务</a:t>
            </a:r>
            <a:endParaRPr lang="en-US" altLang="zh-CN" sz="3600" b="0" cap="none" spc="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11684" y="3666147"/>
            <a:ext cx="3348588" cy="19518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</a:t>
            </a: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营项目    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价格定位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运营模式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经营规模</a:t>
            </a:r>
            <a:endParaRPr lang="en-US" altLang="zh-CN" sz="1600" dirty="0" smtClean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n w="0"/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市场容量</a:t>
            </a:r>
            <a:endParaRPr lang="zh-CN" altLang="en-US" sz="1600" dirty="0">
              <a:ln w="0"/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665" y="2546900"/>
            <a:ext cx="3802343" cy="198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47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5548" y="164932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营业务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主营项目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1455" y="804069"/>
            <a:ext cx="11650545" cy="3612160"/>
          </a:xfrm>
          <a:prstGeom prst="rect">
            <a:avLst/>
          </a:prstGeom>
          <a:solidFill>
            <a:srgbClr val="88888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73" y="1078024"/>
            <a:ext cx="2447076" cy="1383278"/>
          </a:xfrm>
          <a:prstGeom prst="rect">
            <a:avLst/>
          </a:prstGeom>
        </p:spPr>
      </p:pic>
      <p:pic>
        <p:nvPicPr>
          <p:cNvPr id="8" name="图片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22" y="2753228"/>
            <a:ext cx="2454585" cy="1382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73" y="2753228"/>
            <a:ext cx="2450943" cy="1382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22" y="1078024"/>
            <a:ext cx="2454585" cy="138752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411" y="802326"/>
            <a:ext cx="363257" cy="3591575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71724" y="4709164"/>
            <a:ext cx="40582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0" cap="none" spc="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主营 </a:t>
            </a:r>
            <a:r>
              <a:rPr lang="zh-CN" altLang="en-US" sz="2800" b="0" cap="none" spc="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汽车常规保养服务</a:t>
            </a:r>
            <a:endParaRPr lang="en-US" altLang="zh-CN" sz="2800" b="0" cap="none" spc="0" dirty="0" smtClean="0">
              <a:ln w="0"/>
              <a:solidFill>
                <a:srgbClr val="287FB8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1796" y="5412070"/>
            <a:ext cx="24016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cap="none" spc="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更换机油</a:t>
            </a:r>
            <a:endParaRPr lang="en-US" altLang="zh-CN" sz="1600" cap="none" spc="0" dirty="0" smtClean="0">
              <a:ln w="0"/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更换空气滤清器</a:t>
            </a:r>
            <a:endParaRPr lang="en-US" altLang="zh-CN" sz="1600" dirty="0" smtClean="0">
              <a:ln w="0"/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更换机油滤清器</a:t>
            </a:r>
            <a:endParaRPr lang="en-US" altLang="zh-CN" sz="1600" dirty="0">
              <a:ln w="0"/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07" y="5295060"/>
            <a:ext cx="1571471" cy="79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矩形 29"/>
          <p:cNvSpPr/>
          <p:nvPr/>
        </p:nvSpPr>
        <p:spPr>
          <a:xfrm>
            <a:off x="5037875" y="4583891"/>
            <a:ext cx="2041864" cy="464225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284902" y="4628281"/>
            <a:ext cx="186257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b="1" cap="none" spc="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配件主力品牌</a:t>
            </a:r>
            <a:endParaRPr lang="en-US" altLang="zh-CN" b="1" cap="none" spc="0" dirty="0" smtClean="0">
              <a:ln w="0"/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934" y="5295060"/>
            <a:ext cx="2398679" cy="79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2" y="5295859"/>
            <a:ext cx="2150508" cy="79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矩形 33"/>
          <p:cNvSpPr/>
          <p:nvPr/>
        </p:nvSpPr>
        <p:spPr>
          <a:xfrm>
            <a:off x="4999777" y="6299128"/>
            <a:ext cx="196832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cap="none" spc="0" dirty="0" smtClean="0">
                <a:ln w="0"/>
                <a:solidFill>
                  <a:srgbClr val="017E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曼牌 </a:t>
            </a:r>
            <a:r>
              <a:rPr lang="zh-CN" altLang="en-US" sz="1600" cap="none" spc="0" dirty="0" smtClean="0">
                <a:ln w="0"/>
                <a:solidFill>
                  <a:srgbClr val="017E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滤清器（德国）</a:t>
            </a:r>
            <a:endParaRPr lang="en-US" altLang="zh-CN" sz="1600" cap="none" spc="0" dirty="0" smtClean="0">
              <a:ln w="0"/>
              <a:solidFill>
                <a:srgbClr val="017E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386709" y="6299128"/>
            <a:ext cx="196832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cap="none" spc="0" dirty="0" smtClean="0">
                <a:ln w="0"/>
                <a:solidFill>
                  <a:srgbClr val="0057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美孚 </a:t>
            </a:r>
            <a:r>
              <a:rPr lang="zh-CN" altLang="en-US" sz="1600" cap="none" spc="0" dirty="0" smtClean="0">
                <a:ln w="0"/>
                <a:solidFill>
                  <a:srgbClr val="0057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机油（</a:t>
            </a:r>
            <a:r>
              <a:rPr lang="zh-CN" altLang="en-US" sz="1600" dirty="0" smtClean="0">
                <a:ln w="0"/>
                <a:solidFill>
                  <a:srgbClr val="0057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</a:t>
            </a:r>
            <a:r>
              <a:rPr lang="zh-CN" altLang="en-US" sz="1600" cap="none" spc="0" dirty="0" smtClean="0">
                <a:ln w="0"/>
                <a:solidFill>
                  <a:srgbClr val="0057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国）</a:t>
            </a:r>
            <a:endParaRPr lang="en-US" altLang="zh-CN" sz="1600" cap="none" spc="0" dirty="0" smtClean="0">
              <a:ln w="0"/>
              <a:solidFill>
                <a:srgbClr val="0057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858108" y="6299128"/>
            <a:ext cx="196832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1600" b="1" cap="none" spc="0" dirty="0" smtClean="0">
                <a:ln w="0"/>
                <a:solidFill>
                  <a:srgbClr val="0057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马勒 </a:t>
            </a:r>
            <a:r>
              <a:rPr lang="zh-CN" altLang="en-US" sz="1600" cap="none" spc="0" dirty="0" smtClean="0">
                <a:ln w="0"/>
                <a:solidFill>
                  <a:srgbClr val="0057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滤清器（德国）</a:t>
            </a:r>
            <a:endParaRPr lang="en-US" altLang="zh-CN" sz="1600" cap="none" spc="0" dirty="0" smtClean="0">
              <a:ln w="0"/>
              <a:solidFill>
                <a:srgbClr val="0057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846" y="802326"/>
            <a:ext cx="5829641" cy="361124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54380" y="806354"/>
            <a:ext cx="187075" cy="3600043"/>
          </a:xfrm>
          <a:prstGeom prst="rect">
            <a:avLst/>
          </a:prstGeom>
          <a:solidFill>
            <a:srgbClr val="8888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913645" y="157135"/>
            <a:ext cx="2286822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营业务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价格定位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411" y="1727415"/>
            <a:ext cx="8034867" cy="1447534"/>
          </a:xfrm>
          <a:prstGeom prst="rect">
            <a:avLst/>
          </a:prstGeom>
          <a:solidFill>
            <a:srgbClr val="287FB8"/>
          </a:solidFill>
          <a:ln>
            <a:solidFill>
              <a:srgbClr val="28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7" y="1934500"/>
            <a:ext cx="1050298" cy="10502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06400" y="2136483"/>
            <a:ext cx="9294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400" dirty="0">
                <a:ln w="0"/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zh-CN" altLang="en-US" sz="4400" cap="none" spc="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 </a:t>
            </a:r>
            <a:r>
              <a:rPr lang="zh-CN" altLang="en-US" sz="3600" cap="none" spc="0" dirty="0" smtClean="0">
                <a:ln w="0"/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统一定价：</a:t>
            </a:r>
            <a:r>
              <a:rPr lang="en-US" altLang="zh-CN" sz="3600" b="1" cap="none" spc="0" dirty="0" smtClean="0">
                <a:ln w="0"/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800" cap="none" spc="0" dirty="0" smtClean="0">
                <a:ln w="0"/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3600" cap="none" spc="0" dirty="0" smtClean="0">
              <a:ln w="0"/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043334" y="1731648"/>
            <a:ext cx="4157133" cy="144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018398" y="2093004"/>
            <a:ext cx="26825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不限车型</a:t>
            </a:r>
            <a:endParaRPr lang="en-US" altLang="zh-CN" sz="3200" cap="none" spc="0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411" y="4361627"/>
            <a:ext cx="12192000" cy="1534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97" y="4544261"/>
            <a:ext cx="1953477" cy="11042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64" y="4544962"/>
            <a:ext cx="1956564" cy="1103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8" y="4544260"/>
            <a:ext cx="1170032" cy="11416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16" y="4506836"/>
            <a:ext cx="1141682" cy="1141682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1869501" y="4866044"/>
            <a:ext cx="825289" cy="525726"/>
          </a:xfrm>
          <a:prstGeom prst="rightArrow">
            <a:avLst/>
          </a:prstGeom>
          <a:solidFill>
            <a:srgbClr val="82AB27"/>
          </a:solidFill>
          <a:ln>
            <a:solidFill>
              <a:srgbClr val="82AB2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935" y="4544459"/>
            <a:ext cx="1976966" cy="110405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21324" y="3498630"/>
            <a:ext cx="42966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cap="none" spc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配件直供  零利销售</a:t>
            </a:r>
            <a:endParaRPr lang="en-US" altLang="zh-CN" sz="200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77751" y="3416038"/>
            <a:ext cx="32090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dirty="0" smtClean="0">
                <a:ln w="0"/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支持自带配件</a:t>
            </a:r>
            <a:endParaRPr lang="en-US" altLang="zh-CN" sz="2800" cap="none" spc="0" dirty="0" smtClean="0">
              <a:ln w="0"/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576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4873841" y="781857"/>
            <a:ext cx="7317399" cy="2544848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0" y="4182117"/>
            <a:ext cx="12209988" cy="26758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3" name="直接连接符 132"/>
          <p:cNvCxnSpPr/>
          <p:nvPr/>
        </p:nvCxnSpPr>
        <p:spPr>
          <a:xfrm>
            <a:off x="1650787" y="6327531"/>
            <a:ext cx="89084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72803" y="175663"/>
            <a:ext cx="300473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05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营业务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经营模式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59" y="3299806"/>
            <a:ext cx="12192000" cy="889200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38534" y="3523578"/>
            <a:ext cx="43255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4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预约上限：</a:t>
            </a:r>
            <a:r>
              <a:rPr lang="en-US" altLang="zh-CN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</a:t>
            </a:r>
            <a:r>
              <a:rPr lang="en-US" altLang="zh-CN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en-US" altLang="zh-CN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  <a:endParaRPr lang="en-US" altLang="zh-CN" sz="2400" b="0" cap="none" spc="0" dirty="0" smtClean="0">
              <a:ln w="0"/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-4228" y="4655514"/>
            <a:ext cx="1664567" cy="150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8" y="5022226"/>
            <a:ext cx="809545" cy="788053"/>
          </a:xfrm>
          <a:prstGeom prst="rect">
            <a:avLst/>
          </a:prstGeom>
        </p:spPr>
      </p:pic>
      <p:sp>
        <p:nvSpPr>
          <p:cNvPr id="86" name="矩形 85"/>
          <p:cNvSpPr/>
          <p:nvPr/>
        </p:nvSpPr>
        <p:spPr>
          <a:xfrm>
            <a:off x="-4228" y="6158254"/>
            <a:ext cx="1664567" cy="338554"/>
          </a:xfrm>
          <a:prstGeom prst="rect">
            <a:avLst/>
          </a:prstGeom>
          <a:solidFill>
            <a:srgbClr val="287FB8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b="0" cap="none" spc="3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 </a:t>
            </a:r>
            <a:r>
              <a:rPr lang="zh-CN" altLang="en-US" sz="16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zh-CN" altLang="en-US" sz="1600" b="0" cap="none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预约</a:t>
            </a:r>
            <a:endParaRPr lang="en-US" altLang="zh-CN" sz="1600" b="0" cap="none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000919" y="3300499"/>
            <a:ext cx="7199696" cy="888158"/>
          </a:xfrm>
          <a:prstGeom prst="rect">
            <a:avLst/>
          </a:prstGeom>
          <a:solidFill>
            <a:srgbClr val="82AB27"/>
          </a:solidFill>
          <a:ln>
            <a:solidFill>
              <a:srgbClr val="82A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88" y="3450582"/>
            <a:ext cx="644937" cy="644937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6184596" y="3549912"/>
            <a:ext cx="47820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专属预约服务  拒绝排队、无须等候</a:t>
            </a:r>
            <a:endParaRPr lang="zh-CN" altLang="en-US" sz="2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2529590" y="6149772"/>
            <a:ext cx="1664567" cy="338554"/>
          </a:xfrm>
          <a:prstGeom prst="rect">
            <a:avLst/>
          </a:prstGeom>
          <a:solidFill>
            <a:srgbClr val="287FB8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b="0" cap="none" spc="3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02 </a:t>
            </a:r>
            <a:r>
              <a:rPr lang="zh-CN" altLang="en-US" sz="16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在线支付</a:t>
            </a:r>
            <a:endParaRPr lang="en-US" altLang="zh-CN" sz="1600" b="0" cap="none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5164212" y="6149772"/>
            <a:ext cx="1664567" cy="338554"/>
          </a:xfrm>
          <a:prstGeom prst="rect">
            <a:avLst/>
          </a:prstGeom>
          <a:solidFill>
            <a:srgbClr val="287FB8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b="0" cap="none" spc="3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1600" b="0" cap="none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到店保养</a:t>
            </a:r>
            <a:endParaRPr lang="en-US" altLang="zh-CN" sz="1600" b="0" cap="none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801153" y="6149772"/>
            <a:ext cx="1664567" cy="338554"/>
          </a:xfrm>
          <a:prstGeom prst="rect">
            <a:avLst/>
          </a:prstGeom>
          <a:solidFill>
            <a:srgbClr val="287FB8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b="0" cap="none" spc="3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04 </a:t>
            </a:r>
            <a:r>
              <a:rPr lang="zh-CN" altLang="en-US" sz="16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  <a:r>
              <a:rPr lang="en-US" altLang="zh-CN" sz="16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回访</a:t>
            </a:r>
            <a:endParaRPr lang="en-US" altLang="zh-CN" sz="1600" b="0" cap="none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10541320" y="6149772"/>
            <a:ext cx="1664567" cy="338554"/>
          </a:xfrm>
          <a:prstGeom prst="rect">
            <a:avLst/>
          </a:prstGeom>
          <a:solidFill>
            <a:srgbClr val="287FB8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1600" b="0" cap="none" spc="30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05 </a:t>
            </a:r>
            <a:r>
              <a:rPr lang="zh-CN" altLang="en-US" sz="16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售后保障</a:t>
            </a:r>
            <a:endParaRPr lang="en-US" altLang="zh-CN" sz="1600" b="0" cap="none" dirty="0" smtClean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164212" y="4647032"/>
            <a:ext cx="1664567" cy="150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6" name="矩形 115"/>
          <p:cNvSpPr/>
          <p:nvPr/>
        </p:nvSpPr>
        <p:spPr>
          <a:xfrm>
            <a:off x="7801153" y="4647032"/>
            <a:ext cx="1664567" cy="150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8" name="矩形 117"/>
          <p:cNvSpPr/>
          <p:nvPr/>
        </p:nvSpPr>
        <p:spPr>
          <a:xfrm>
            <a:off x="10541320" y="4647032"/>
            <a:ext cx="1664567" cy="150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88" y="4708908"/>
            <a:ext cx="1158781" cy="1158781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649" y="4903735"/>
            <a:ext cx="584819" cy="58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26" y="5440659"/>
            <a:ext cx="530114" cy="530114"/>
          </a:xfrm>
          <a:prstGeom prst="rect">
            <a:avLst/>
          </a:prstGeom>
        </p:spPr>
      </p:pic>
      <p:pic>
        <p:nvPicPr>
          <p:cNvPr id="125" name="图片 1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98" y="5648891"/>
            <a:ext cx="217651" cy="217651"/>
          </a:xfrm>
          <a:prstGeom prst="rect">
            <a:avLst/>
          </a:prstGeom>
        </p:spPr>
      </p:pic>
      <p:pic>
        <p:nvPicPr>
          <p:cNvPr id="127" name="图片 1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551" y="4903735"/>
            <a:ext cx="944684" cy="947315"/>
          </a:xfrm>
          <a:prstGeom prst="rect">
            <a:avLst/>
          </a:prstGeom>
        </p:spPr>
      </p:pic>
      <p:sp>
        <p:nvSpPr>
          <p:cNvPr id="112" name="矩形 111"/>
          <p:cNvSpPr/>
          <p:nvPr/>
        </p:nvSpPr>
        <p:spPr>
          <a:xfrm>
            <a:off x="2529590" y="4647032"/>
            <a:ext cx="1664567" cy="150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0" name="图片 1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61" y="4951793"/>
            <a:ext cx="915896" cy="9158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" y="782299"/>
            <a:ext cx="4986400" cy="252000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87970" y="905935"/>
            <a:ext cx="41999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dirty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微信</a:t>
            </a:r>
            <a:r>
              <a:rPr lang="zh-CN" altLang="en-US" sz="280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预约</a:t>
            </a:r>
            <a:r>
              <a:rPr lang="zh-CN" altLang="en-US" sz="2800" b="0" cap="none" spc="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模式</a:t>
            </a:r>
            <a:endParaRPr lang="en-US" altLang="zh-CN" sz="2800" b="0" cap="none" spc="0" dirty="0" smtClean="0">
              <a:ln w="0"/>
              <a:solidFill>
                <a:srgbClr val="287FB8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00919" y="1488422"/>
            <a:ext cx="6894748" cy="1708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百圆</a:t>
            </a:r>
            <a:r>
              <a:rPr lang="en-US" altLang="zh-CN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汽车保养采用实体连锁经营模式，客户均通过微信进行汽车保养服务预约。</a:t>
            </a:r>
            <a:endParaRPr lang="en-US" altLang="zh-CN" sz="1400" dirty="0" smtClean="0">
              <a:ln w="0"/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预约成功后，系统自动生成订单并派发给服务站技师，客户线下进入对应实体服务站即可享受专属预约保养服务，汽车</a:t>
            </a:r>
            <a:r>
              <a:rPr lang="zh-CN" altLang="en-US" sz="1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普通</a:t>
            </a: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保养时间一般不会</a:t>
            </a: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超过</a:t>
            </a:r>
            <a:r>
              <a:rPr lang="en-US" altLang="zh-CN" sz="1400" b="1" dirty="0">
                <a:ln w="0"/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r>
              <a:rPr lang="en-US" altLang="zh-CN" sz="1400" b="1" dirty="0" smtClean="0">
                <a:ln w="0"/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</a:t>
            </a:r>
            <a:r>
              <a:rPr lang="zh-CN" altLang="en-US" sz="1400" b="1" dirty="0" smtClean="0">
                <a:ln w="0"/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分钟</a:t>
            </a: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1400" dirty="0" smtClean="0">
              <a:ln w="0"/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百圆</a:t>
            </a:r>
            <a:r>
              <a:rPr lang="en-US" altLang="zh-CN" sz="1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汽车保养提供完善的客户评价及回访机制，对于因服务过程中造成的故障、损失、差评等情况，公司均</a:t>
            </a: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采取先行赔</a:t>
            </a:r>
            <a:r>
              <a:rPr lang="zh-CN" altLang="en-US" sz="1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付措施。</a:t>
            </a:r>
            <a:endParaRPr lang="en-US" altLang="zh-CN" sz="14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" y="777918"/>
            <a:ext cx="3772623" cy="25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772142" y="153752"/>
            <a:ext cx="2286822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06  </a:t>
            </a:r>
            <a:r>
              <a:rPr lang="zh-CN" altLang="en-US" sz="1400" dirty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营业务 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– </a:t>
            </a:r>
            <a:r>
              <a:rPr lang="zh-CN" altLang="en-US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经营规模</a:t>
            </a:r>
            <a:r>
              <a:rPr lang="en-US" altLang="zh-CN" sz="1400" dirty="0" smtClean="0">
                <a:ln w="0"/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</a:t>
            </a:r>
            <a:endParaRPr lang="en-US" altLang="zh-CN" sz="1400" dirty="0">
              <a:ln w="0"/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19573" y="781232"/>
            <a:ext cx="3772015" cy="3028415"/>
          </a:xfrm>
          <a:prstGeom prst="rect">
            <a:avLst/>
          </a:prstGeom>
          <a:solidFill>
            <a:srgbClr val="888888"/>
          </a:solidFill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152" y="781379"/>
            <a:ext cx="8408955" cy="3028415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002667" y="1124142"/>
            <a:ext cx="23122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000" b="0" cap="none" spc="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服务范围</a:t>
            </a:r>
            <a:endParaRPr lang="en-US" altLang="zh-CN" sz="2000" b="0" cap="none" spc="0" dirty="0" smtClean="0">
              <a:ln w="0"/>
              <a:solidFill>
                <a:srgbClr val="287FB8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39128" y="1551333"/>
            <a:ext cx="1418572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迎泽</a:t>
            </a:r>
            <a:r>
              <a:rPr lang="zh-CN" altLang="en-US" sz="1400" dirty="0" smtClean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区</a:t>
            </a:r>
            <a:endParaRPr lang="en-US" altLang="zh-CN" sz="1400" dirty="0" smtClean="0">
              <a:ln w="0"/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杏花</a:t>
            </a:r>
            <a:r>
              <a:rPr lang="zh-CN" altLang="en-US" sz="1400" dirty="0" smtClean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岭区</a:t>
            </a:r>
            <a:endParaRPr lang="en-US" altLang="zh-CN" sz="1400" dirty="0" smtClean="0">
              <a:ln w="0"/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晋</a:t>
            </a:r>
            <a:r>
              <a:rPr lang="zh-CN" altLang="en-US" sz="1400" dirty="0" smtClean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源区</a:t>
            </a:r>
            <a:endParaRPr lang="en-US" altLang="zh-CN" sz="1400" dirty="0" smtClean="0">
              <a:ln w="0"/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尖</a:t>
            </a:r>
            <a:r>
              <a:rPr lang="zh-CN" altLang="en-US" sz="1400" dirty="0" smtClean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草坪区</a:t>
            </a:r>
            <a:endParaRPr lang="en-US" altLang="zh-CN" sz="1400" dirty="0" smtClean="0">
              <a:ln w="0"/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小店区</a:t>
            </a:r>
            <a:endParaRPr lang="en-US" altLang="zh-CN" sz="1400" dirty="0" smtClean="0">
              <a:ln w="0"/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n w="0"/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万柏林区</a:t>
            </a:r>
            <a:endParaRPr lang="en-US" altLang="zh-CN" sz="1400" dirty="0">
              <a:ln w="0"/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44578" y="1551333"/>
            <a:ext cx="141857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阳曲县</a:t>
            </a:r>
            <a:endParaRPr lang="en-US" altLang="zh-CN" sz="1400" dirty="0" smtClean="0">
              <a:ln w="0"/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古交市</a:t>
            </a:r>
            <a:endParaRPr lang="en-US" altLang="zh-CN" sz="1400" dirty="0" smtClean="0">
              <a:ln w="0"/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清徐县</a:t>
            </a:r>
            <a:endParaRPr lang="en-US" altLang="zh-CN" sz="1400" dirty="0" smtClean="0">
              <a:ln w="0"/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娄烦</a:t>
            </a:r>
            <a:r>
              <a:rPr lang="zh-CN" altLang="en-US" sz="14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县</a:t>
            </a:r>
            <a:endParaRPr lang="en-US" altLang="zh-CN" sz="1400" dirty="0" smtClean="0">
              <a:ln w="0"/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40" y="963457"/>
            <a:ext cx="564659" cy="56465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772142" y="1487332"/>
            <a:ext cx="23122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b="0" cap="none" spc="0" dirty="0" smtClean="0">
                <a:ln w="0"/>
                <a:solidFill>
                  <a:schemeClr val="bg1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服务站数量</a:t>
            </a:r>
            <a:endParaRPr lang="en-US" altLang="zh-CN" sz="2800" b="0" cap="none" spc="0" dirty="0" smtClean="0">
              <a:ln w="0"/>
              <a:solidFill>
                <a:schemeClr val="bg1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292811" y="2201394"/>
            <a:ext cx="23122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6000" b="0" cap="none" spc="0" dirty="0" smtClean="0">
                <a:ln w="0"/>
                <a:solidFill>
                  <a:schemeClr val="bg1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100</a:t>
            </a:r>
            <a:r>
              <a:rPr lang="zh-CN" altLang="en-US" sz="6000" dirty="0">
                <a:ln w="0"/>
                <a:solidFill>
                  <a:schemeClr val="bg1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个</a:t>
            </a:r>
            <a:endParaRPr lang="en-US" altLang="zh-CN" sz="6000" b="0" cap="none" spc="0" dirty="0" smtClean="0">
              <a:ln w="0"/>
              <a:solidFill>
                <a:schemeClr val="bg1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710" y="1360909"/>
            <a:ext cx="648354" cy="6483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3" y="963457"/>
            <a:ext cx="4397070" cy="345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矩形 20"/>
          <p:cNvSpPr/>
          <p:nvPr/>
        </p:nvSpPr>
        <p:spPr>
          <a:xfrm>
            <a:off x="1275071" y="5058898"/>
            <a:ext cx="6478793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太原市范围内开设</a:t>
            </a:r>
            <a:r>
              <a:rPr lang="en-US" altLang="zh-CN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100</a:t>
            </a:r>
            <a:r>
              <a:rPr lang="zh-CN" altLang="en-US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家</a:t>
            </a:r>
            <a:endParaRPr lang="en-US" altLang="zh-CN" sz="40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r>
              <a:rPr lang="zh-CN" altLang="en-US" sz="36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思源黑体 Bold" panose="020B0800000000000000" pitchFamily="34" charset="-122"/>
                <a:ea typeface="思源黑体 Bold" panose="020B0800000000000000" pitchFamily="34" charset="-122"/>
              </a:rPr>
              <a:t>城区全覆盖</a:t>
            </a:r>
            <a:endParaRPr lang="en-US" altLang="zh-CN" sz="36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419985" y="3818113"/>
            <a:ext cx="3772015" cy="3028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758350" y="4963055"/>
            <a:ext cx="332600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800" dirty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单店盈收</a:t>
            </a:r>
            <a:r>
              <a:rPr lang="zh-CN" altLang="en-US" sz="2000" dirty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（营业额</a:t>
            </a:r>
            <a:r>
              <a:rPr lang="zh-CN" altLang="en-US" sz="2000" dirty="0" smtClean="0">
                <a:ln w="0"/>
                <a:solidFill>
                  <a:srgbClr val="287FB8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）</a:t>
            </a:r>
            <a:endParaRPr lang="en-US" altLang="zh-CN" sz="2000" dirty="0" smtClean="0">
              <a:ln w="0"/>
              <a:solidFill>
                <a:srgbClr val="287FB8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r>
              <a:rPr lang="en-US" altLang="zh-CN" sz="4000" dirty="0" smtClean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35.5</a:t>
            </a:r>
            <a:r>
              <a:rPr lang="zh-CN" altLang="en-US" sz="4000" dirty="0" smtClean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万</a:t>
            </a:r>
            <a:r>
              <a:rPr lang="zh-CN" altLang="en-US" sz="4000" dirty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元</a:t>
            </a:r>
            <a:r>
              <a:rPr lang="en-US" altLang="zh-CN" sz="4000" dirty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/</a:t>
            </a:r>
            <a:r>
              <a:rPr lang="zh-CN" altLang="en-US" sz="4000" dirty="0" smtClean="0">
                <a:ln w="0"/>
                <a:solidFill>
                  <a:srgbClr val="C0000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年</a:t>
            </a:r>
            <a:endParaRPr lang="en-US" altLang="zh-CN" sz="4400" cap="none" spc="0" dirty="0" smtClean="0">
              <a:ln w="0"/>
              <a:solidFill>
                <a:srgbClr val="C00000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6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17283</TotalTime>
  <Words>3301</Words>
  <Application>Microsoft Office PowerPoint</Application>
  <PresentationFormat>宽屏</PresentationFormat>
  <Paragraphs>653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思源黑体 Bold</vt:lpstr>
      <vt:lpstr>思源黑体 ExtraLight</vt:lpstr>
      <vt:lpstr>思源黑体 Light</vt:lpstr>
      <vt:lpstr>宋体</vt:lpstr>
      <vt:lpstr>微软雅黑</vt:lpstr>
      <vt:lpstr>微软雅黑 Light</vt:lpstr>
      <vt:lpstr>Arial</vt:lpstr>
      <vt:lpstr>Calibri</vt:lpstr>
      <vt:lpstr>Calibri Light</vt:lpstr>
      <vt:lpstr>Cambria Math</vt:lpstr>
      <vt:lpstr>Wingdings</vt:lpstr>
      <vt:lpstr>Office 主题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xiang</dc:creator>
  <cp:lastModifiedBy>xiang</cp:lastModifiedBy>
  <cp:revision>1176</cp:revision>
  <dcterms:created xsi:type="dcterms:W3CDTF">2015-06-16T03:19:01Z</dcterms:created>
  <dcterms:modified xsi:type="dcterms:W3CDTF">2017-06-16T03:03:30Z</dcterms:modified>
</cp:coreProperties>
</file>